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5" r:id="rId2"/>
    <p:sldId id="320" r:id="rId3"/>
    <p:sldId id="321" r:id="rId4"/>
    <p:sldId id="327" r:id="rId5"/>
    <p:sldId id="322" r:id="rId6"/>
    <p:sldId id="323" r:id="rId7"/>
    <p:sldId id="325" r:id="rId8"/>
    <p:sldId id="324" r:id="rId9"/>
    <p:sldId id="326" r:id="rId10"/>
    <p:sldId id="328" r:id="rId11"/>
    <p:sldId id="329" r:id="rId12"/>
    <p:sldId id="330" r:id="rId13"/>
    <p:sldId id="331" r:id="rId14"/>
    <p:sldId id="366" r:id="rId15"/>
    <p:sldId id="332" r:id="rId16"/>
    <p:sldId id="333" r:id="rId17"/>
    <p:sldId id="334" r:id="rId18"/>
    <p:sldId id="335" r:id="rId19"/>
    <p:sldId id="338" r:id="rId20"/>
    <p:sldId id="336" r:id="rId21"/>
    <p:sldId id="346" r:id="rId22"/>
    <p:sldId id="337" r:id="rId23"/>
    <p:sldId id="339" r:id="rId24"/>
    <p:sldId id="340" r:id="rId25"/>
    <p:sldId id="343" r:id="rId26"/>
    <p:sldId id="344" r:id="rId27"/>
    <p:sldId id="341" r:id="rId28"/>
    <p:sldId id="347" r:id="rId29"/>
    <p:sldId id="345" r:id="rId30"/>
    <p:sldId id="342" r:id="rId31"/>
    <p:sldId id="348" r:id="rId32"/>
    <p:sldId id="350" r:id="rId33"/>
    <p:sldId id="351" r:id="rId34"/>
    <p:sldId id="352" r:id="rId35"/>
    <p:sldId id="353" r:id="rId36"/>
    <p:sldId id="349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3" r:id="rId46"/>
    <p:sldId id="362" r:id="rId47"/>
    <p:sldId id="364" r:id="rId48"/>
    <p:sldId id="365" r:id="rId49"/>
  </p:sldIdLst>
  <p:sldSz cx="12188825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A01"/>
    <a:srgbClr val="F8F200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1" autoAdjust="0"/>
    <p:restoredTop sz="94629" autoAdjust="0"/>
  </p:normalViewPr>
  <p:slideViewPr>
    <p:cSldViewPr showGuides="1">
      <p:cViewPr varScale="1">
        <p:scale>
          <a:sx n="81" d="100"/>
          <a:sy n="81" d="100"/>
        </p:scale>
        <p:origin x="168" y="6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2/26/2025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2/26/2025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2/26/2025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2/26/2025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a blue dress&#10;&#10;AI-generated content may be incorrect.">
            <a:extLst>
              <a:ext uri="{FF2B5EF4-FFF2-40B4-BE49-F238E27FC236}">
                <a16:creationId xmlns:a16="http://schemas.microsoft.com/office/drawing/2014/main" id="{6420427C-12D3-38DC-F702-E7CFACAD6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2"/>
          <a:stretch/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A89D1-4282-3101-2AF4-5B2C719AD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A45CC413-C164-8A04-0DD3-442706E0F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1AB0BD-9B1E-D3B6-C217-5BDB8CC6BEFE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CA650A4-1692-BB73-97EB-3EA51D833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8149" y="304634"/>
            <a:ext cx="5334000" cy="176876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Californian FB" panose="0207040306080B030204" pitchFamily="18" charset="0"/>
              </a:rPr>
              <a:t>Today’s Boutiques</a:t>
            </a:r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2DB6B14-1436-EBC2-BBB1-70C0D8170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02" y="4530804"/>
            <a:ext cx="1768761" cy="1768761"/>
          </a:xfrm>
          <a:prstGeom prst="rect">
            <a:avLst/>
          </a:prstGeom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F6D4B2DE-1CA5-12E5-801F-E1EFC5D88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66" y="2657568"/>
            <a:ext cx="3400900" cy="1343212"/>
          </a:xfrm>
          <a:prstGeom prst="rect">
            <a:avLst/>
          </a:prstGeom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19BB708B-1ED9-078F-8437-625C80239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3" y="2530198"/>
            <a:ext cx="1714500" cy="1714500"/>
          </a:xfrm>
          <a:prstGeom prst="rect">
            <a:avLst/>
          </a:prstGeom>
        </p:spPr>
      </p:pic>
      <p:pic>
        <p:nvPicPr>
          <p:cNvPr id="14" name="Picture 13" descr="A close-up of a logo&#10;&#10;AI-generated content may be incorrect.">
            <a:extLst>
              <a:ext uri="{FF2B5EF4-FFF2-40B4-BE49-F238E27FC236}">
                <a16:creationId xmlns:a16="http://schemas.microsoft.com/office/drawing/2014/main" id="{BDF43151-4FF2-6527-3654-C3423895B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63" y="527609"/>
            <a:ext cx="1676400" cy="1676400"/>
          </a:xfrm>
          <a:prstGeom prst="rect">
            <a:avLst/>
          </a:prstGeom>
        </p:spPr>
      </p:pic>
      <p:pic>
        <p:nvPicPr>
          <p:cNvPr id="16" name="Picture 15" descr="A grey square with white text&#10;&#10;AI-generated content may be incorrect.">
            <a:extLst>
              <a:ext uri="{FF2B5EF4-FFF2-40B4-BE49-F238E27FC236}">
                <a16:creationId xmlns:a16="http://schemas.microsoft.com/office/drawing/2014/main" id="{EEF1A83E-512A-566B-9E4A-E69B1F438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22" y="2530198"/>
            <a:ext cx="1714500" cy="1714500"/>
          </a:xfrm>
          <a:prstGeom prst="rect">
            <a:avLst/>
          </a:prstGeom>
        </p:spPr>
      </p:pic>
      <p:pic>
        <p:nvPicPr>
          <p:cNvPr id="18" name="Picture 17" descr="A logo for a children's store&#10;&#10;AI-generated content may be incorrect.">
            <a:extLst>
              <a:ext uri="{FF2B5EF4-FFF2-40B4-BE49-F238E27FC236}">
                <a16:creationId xmlns:a16="http://schemas.microsoft.com/office/drawing/2014/main" id="{ECABADEA-F724-570D-CA53-77A82C025E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65" y="510515"/>
            <a:ext cx="1620012" cy="1620012"/>
          </a:xfrm>
          <a:prstGeom prst="rect">
            <a:avLst/>
          </a:prstGeom>
        </p:spPr>
      </p:pic>
      <p:pic>
        <p:nvPicPr>
          <p:cNvPr id="20" name="Picture 19" descr="A black circle with white text&#10;&#10;AI-generated content may be incorrect.">
            <a:extLst>
              <a:ext uri="{FF2B5EF4-FFF2-40B4-BE49-F238E27FC236}">
                <a16:creationId xmlns:a16="http://schemas.microsoft.com/office/drawing/2014/main" id="{363A27F1-F340-A2EC-DA91-D4E6F19BD1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89" y="4509371"/>
            <a:ext cx="1830389" cy="1830389"/>
          </a:xfrm>
          <a:prstGeom prst="rect">
            <a:avLst/>
          </a:prstGeom>
        </p:spPr>
      </p:pic>
      <p:pic>
        <p:nvPicPr>
          <p:cNvPr id="22" name="Picture 21" descr="A grey and red logo&#10;&#10;AI-generated content may be incorrect.">
            <a:extLst>
              <a:ext uri="{FF2B5EF4-FFF2-40B4-BE49-F238E27FC236}">
                <a16:creationId xmlns:a16="http://schemas.microsoft.com/office/drawing/2014/main" id="{27FF5CDB-14AA-11F9-9B3D-09C9F28A7F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60" y="4546047"/>
            <a:ext cx="1738276" cy="17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58BCB-308D-505A-2937-B61D23DAA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640050F8-0A5B-9104-C5E5-A76F5BA00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64BEC6-FD43-1BA2-F08D-A8F6B0540E3A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6073653-4F54-3565-51D4-CD6CEFE4A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812" y="2350077"/>
            <a:ext cx="4495799" cy="21578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Door Prize </a:t>
            </a:r>
            <a:r>
              <a:rPr lang="en-US" sz="3600" dirty="0"/>
              <a:t>tickets can be entered to win a $500 portrait session, compliments of With Love Photography. One entry per sheet of raffle tickets purchased.</a:t>
            </a:r>
          </a:p>
        </p:txBody>
      </p:sp>
      <p:pic>
        <p:nvPicPr>
          <p:cNvPr id="6" name="Picture 5" descr="A collage of a family photo&#10;&#10;AI-generated content may be incorrect.">
            <a:extLst>
              <a:ext uri="{FF2B5EF4-FFF2-40B4-BE49-F238E27FC236}">
                <a16:creationId xmlns:a16="http://schemas.microsoft.com/office/drawing/2014/main" id="{70C66662-78EF-0DB7-801E-7E9094A16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4" y="1143000"/>
            <a:ext cx="5622524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9FFF8-E0BB-F5EB-0A5C-D0992B95A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42A7F74-78E0-0A2C-8A8D-116B0098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33" y="164178"/>
            <a:ext cx="7199558" cy="1371600"/>
          </a:xfrm>
        </p:spPr>
        <p:txBody>
          <a:bodyPr/>
          <a:lstStyle/>
          <a:p>
            <a:r>
              <a:rPr lang="en-US" dirty="0"/>
              <a:t>A SPECIAL THANK YOU TO 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035D4-705B-E813-0EB6-DA8C77C1EBE3}"/>
              </a:ext>
            </a:extLst>
          </p:cNvPr>
          <p:cNvSpPr txBox="1"/>
          <p:nvPr/>
        </p:nvSpPr>
        <p:spPr>
          <a:xfrm>
            <a:off x="3119150" y="1219200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Catwalk Sponsors</a:t>
            </a:r>
          </a:p>
        </p:txBody>
      </p:sp>
      <p:pic>
        <p:nvPicPr>
          <p:cNvPr id="7" name="Picture 6" descr="A white card with text and words&#10;&#10;AI-generated content may be incorrect.">
            <a:extLst>
              <a:ext uri="{FF2B5EF4-FFF2-40B4-BE49-F238E27FC236}">
                <a16:creationId xmlns:a16="http://schemas.microsoft.com/office/drawing/2014/main" id="{936E1107-254F-5F01-4781-C539C93E2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2" y="2690183"/>
            <a:ext cx="4028791" cy="2685860"/>
          </a:xfrm>
          <a:prstGeom prst="rect">
            <a:avLst/>
          </a:prstGeom>
        </p:spPr>
      </p:pic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306FB1DB-7E68-761B-B149-8FC662430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0" y="3124200"/>
            <a:ext cx="5410200" cy="18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3F8DB-9773-BEAE-65F1-6212BF874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DAA8AF62-4BFE-C568-97CB-837E71FC1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6CB24-D961-170A-CFBD-4209B9CA1B21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29CDFCA-4783-AFEF-A5F0-DC80FC497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112" y="504825"/>
            <a:ext cx="9067800" cy="7671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Californian FB" panose="0207040306080B030204" pitchFamily="18" charset="0"/>
              </a:rPr>
              <a:t>Buy your Victory Sweepstakes Tickets!</a:t>
            </a:r>
            <a:endParaRPr lang="en-US" sz="4000" dirty="0">
              <a:latin typeface="Californian FB" panose="0207040306080B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38E19-68FA-DD57-1BB2-B2BCC9326D0A}"/>
              </a:ext>
            </a:extLst>
          </p:cNvPr>
          <p:cNvSpPr txBox="1"/>
          <p:nvPr/>
        </p:nvSpPr>
        <p:spPr>
          <a:xfrm>
            <a:off x="3046412" y="138659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Prize is a $3,000 voucher with Central Travel!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E88B8B62-D2BF-79AF-CCB2-410A9638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12" y="1358020"/>
            <a:ext cx="2447925" cy="685800"/>
          </a:xfrm>
          <a:prstGeom prst="rect">
            <a:avLst/>
          </a:prstGeom>
        </p:spPr>
      </p:pic>
      <p:pic>
        <p:nvPicPr>
          <p:cNvPr id="8" name="Picture 7" descr="A cruise ship in the water&#10;&#10;AI-generated content may be incorrect.">
            <a:extLst>
              <a:ext uri="{FF2B5EF4-FFF2-40B4-BE49-F238E27FC236}">
                <a16:creationId xmlns:a16="http://schemas.microsoft.com/office/drawing/2014/main" id="{E86726DC-A0AC-7B2C-0B31-F06F7999F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1" y="2761235"/>
            <a:ext cx="3978817" cy="2092088"/>
          </a:xfrm>
          <a:prstGeom prst="rect">
            <a:avLst/>
          </a:prstGeom>
        </p:spPr>
      </p:pic>
      <p:pic>
        <p:nvPicPr>
          <p:cNvPr id="12" name="Picture 11" descr="A person sitting in a chair on a beach&#10;&#10;AI-generated content may be incorrect.">
            <a:extLst>
              <a:ext uri="{FF2B5EF4-FFF2-40B4-BE49-F238E27FC236}">
                <a16:creationId xmlns:a16="http://schemas.microsoft.com/office/drawing/2014/main" id="{B4B26B75-EA2A-D044-536B-54B4DE84E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/>
          <a:stretch/>
        </p:blipFill>
        <p:spPr>
          <a:xfrm>
            <a:off x="4637480" y="2761234"/>
            <a:ext cx="3548013" cy="2076703"/>
          </a:xfrm>
          <a:prstGeom prst="rect">
            <a:avLst/>
          </a:prstGeom>
        </p:spPr>
      </p:pic>
      <p:pic>
        <p:nvPicPr>
          <p:cNvPr id="14" name="Picture 13" descr="An airplane flying in the sky&#10;&#10;AI-generated content may be incorrect.">
            <a:extLst>
              <a:ext uri="{FF2B5EF4-FFF2-40B4-BE49-F238E27FC236}">
                <a16:creationId xmlns:a16="http://schemas.microsoft.com/office/drawing/2014/main" id="{B191FEF7-137C-C3D3-CF32-1E1B733E6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2761234"/>
            <a:ext cx="3235229" cy="2090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749EBE-9D62-1FF1-307D-00FE495CA4CA}"/>
              </a:ext>
            </a:extLst>
          </p:cNvPr>
          <p:cNvSpPr txBox="1"/>
          <p:nvPr/>
        </p:nvSpPr>
        <p:spPr>
          <a:xfrm>
            <a:off x="5637212" y="5243079"/>
            <a:ext cx="137160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/>
              <a:t>$20</a:t>
            </a:r>
          </a:p>
        </p:txBody>
      </p:sp>
    </p:spTree>
    <p:extLst>
      <p:ext uri="{BB962C8B-B14F-4D97-AF65-F5344CB8AC3E}">
        <p14:creationId xmlns:p14="http://schemas.microsoft.com/office/powerpoint/2010/main" val="41809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83060-F5DC-921E-C929-70E24E811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E14CC157-6170-E416-81D8-71A104A8E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C8BB4E-028D-3457-3BCC-8B747994B119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0C9BAB-A42E-3E00-310D-77F9A0030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112" y="504825"/>
            <a:ext cx="9067800" cy="7671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Californian FB" panose="0207040306080B030204" pitchFamily="18" charset="0"/>
              </a:rPr>
              <a:t>Buy your Victory Sweepstakes Tickets!</a:t>
            </a:r>
            <a:endParaRPr lang="en-US" sz="4000" dirty="0">
              <a:latin typeface="Californian FB" panose="0207040306080B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18B87-2BF0-4411-A33C-1FDC7ED7C1D3}"/>
              </a:ext>
            </a:extLst>
          </p:cNvPr>
          <p:cNvSpPr txBox="1"/>
          <p:nvPr/>
        </p:nvSpPr>
        <p:spPr>
          <a:xfrm>
            <a:off x="2841601" y="1859340"/>
            <a:ext cx="3932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2nd Prize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Professional laser treatment &amp; skincare products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37C66-EB1F-2C8A-F872-D40BB32AACC4}"/>
              </a:ext>
            </a:extLst>
          </p:cNvPr>
          <p:cNvSpPr txBox="1"/>
          <p:nvPr/>
        </p:nvSpPr>
        <p:spPr>
          <a:xfrm>
            <a:off x="836612" y="2921168"/>
            <a:ext cx="1371600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/>
              <a:t>$20</a:t>
            </a:r>
          </a:p>
        </p:txBody>
      </p:sp>
      <p:pic>
        <p:nvPicPr>
          <p:cNvPr id="4" name="Picture 3" descr="A white circle with pink text&#10;&#10;AI-generated content may be incorrect.">
            <a:extLst>
              <a:ext uri="{FF2B5EF4-FFF2-40B4-BE49-F238E27FC236}">
                <a16:creationId xmlns:a16="http://schemas.microsoft.com/office/drawing/2014/main" id="{A55EBC63-A86C-5464-9AA7-55885FD80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2" y="1506788"/>
            <a:ext cx="2274764" cy="2274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1F50B-EB06-2A12-CE30-E0707C6A6FD1}"/>
              </a:ext>
            </a:extLst>
          </p:cNvPr>
          <p:cNvSpPr txBox="1"/>
          <p:nvPr/>
        </p:nvSpPr>
        <p:spPr>
          <a:xfrm>
            <a:off x="2746139" y="4290824"/>
            <a:ext cx="3932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3rd Prize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Sapphire &amp; diamond necklace</a:t>
            </a:r>
          </a:p>
        </p:txBody>
      </p:sp>
      <p:pic>
        <p:nvPicPr>
          <p:cNvPr id="13" name="Picture 12" descr="A gold text with a white background&#10;&#10;AI-generated content may be incorrect.">
            <a:extLst>
              <a:ext uri="{FF2B5EF4-FFF2-40B4-BE49-F238E27FC236}">
                <a16:creationId xmlns:a16="http://schemas.microsoft.com/office/drawing/2014/main" id="{5C122672-46FC-4466-99BE-7312A5D9B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5671661"/>
            <a:ext cx="2418400" cy="781456"/>
          </a:xfrm>
          <a:prstGeom prst="rect">
            <a:avLst/>
          </a:prstGeom>
        </p:spPr>
      </p:pic>
      <p:pic>
        <p:nvPicPr>
          <p:cNvPr id="5" name="Picture 4" descr="A necklace in a box&#10;&#10;AI-generated content may be incorrect.">
            <a:extLst>
              <a:ext uri="{FF2B5EF4-FFF2-40B4-BE49-F238E27FC236}">
                <a16:creationId xmlns:a16="http://schemas.microsoft.com/office/drawing/2014/main" id="{5FA40F82-3679-316E-7241-B0876D9FF2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31343" r="9614" b="21508"/>
          <a:stretch/>
        </p:blipFill>
        <p:spPr>
          <a:xfrm>
            <a:off x="7145671" y="3950971"/>
            <a:ext cx="1848645" cy="16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36EFF-FB97-5E4E-7470-064947DE7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2B196460-084C-C284-F71D-373600A31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7DE5EB-5BAB-D7FA-9059-D8B0F22279D5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44F891-B48E-EF43-F713-7873DB80A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449" y="1295400"/>
            <a:ext cx="6297614" cy="9906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fornian FB" panose="0207040306080B030204" pitchFamily="18" charset="0"/>
              </a:rPr>
              <a:t>Stunning lobby &amp; ballroom décor by:</a:t>
            </a:r>
          </a:p>
        </p:txBody>
      </p:sp>
      <p:pic>
        <p:nvPicPr>
          <p:cNvPr id="11" name="Picture 10" descr="A logo of a company&#10;&#10;AI-generated content may be incorrect.">
            <a:extLst>
              <a:ext uri="{FF2B5EF4-FFF2-40B4-BE49-F238E27FC236}">
                <a16:creationId xmlns:a16="http://schemas.microsoft.com/office/drawing/2014/main" id="{8409812B-FC80-EC31-3596-624EFDC6C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78" y="2604101"/>
            <a:ext cx="3454956" cy="2068897"/>
          </a:xfrm>
          <a:prstGeom prst="rect">
            <a:avLst/>
          </a:prstGeom>
        </p:spPr>
      </p:pic>
      <p:pic>
        <p:nvPicPr>
          <p:cNvPr id="16" name="Picture 15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92817878-0B5A-DC7C-5BA6-FDB38CC40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6"/>
          <a:stretch/>
        </p:blipFill>
        <p:spPr>
          <a:xfrm>
            <a:off x="6417398" y="1028700"/>
            <a:ext cx="5015733" cy="5091545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886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AE6B2-7515-E918-3299-A06BA916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FA153E75-C638-5317-320C-68FAC3A3E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96A16C-D38F-9EC2-6189-12C99665C614}"/>
              </a:ext>
            </a:extLst>
          </p:cNvPr>
          <p:cNvSpPr txBox="1"/>
          <p:nvPr/>
        </p:nvSpPr>
        <p:spPr>
          <a:xfrm>
            <a:off x="1218332" y="587772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95E39DD-49D7-1BD0-EACC-0F473E68B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2062" y="354157"/>
            <a:ext cx="7124700" cy="76719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A Special Thank You To Our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38AC2-0415-8DC6-7A1A-69AB044B9183}"/>
              </a:ext>
            </a:extLst>
          </p:cNvPr>
          <p:cNvSpPr txBox="1"/>
          <p:nvPr/>
        </p:nvSpPr>
        <p:spPr>
          <a:xfrm>
            <a:off x="4456112" y="12192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ave Script Bold Pro" pitchFamily="2" charset="0"/>
              </a:rPr>
              <a:t>Planning Committee!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4505B-A732-10D4-5D95-DF96894AB8D8}"/>
              </a:ext>
            </a:extLst>
          </p:cNvPr>
          <p:cNvSpPr txBox="1"/>
          <p:nvPr/>
        </p:nvSpPr>
        <p:spPr>
          <a:xfrm>
            <a:off x="1217612" y="2422640"/>
            <a:ext cx="243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6D"/>
                </a:solidFill>
              </a:rPr>
              <a:t>Sally Baas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Dianne Barndt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Melissa Chevalier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Vicki </a:t>
            </a:r>
            <a:r>
              <a:rPr lang="en-US" sz="2000" dirty="0" err="1">
                <a:solidFill>
                  <a:srgbClr val="FFFF6D"/>
                </a:solidFill>
              </a:rPr>
              <a:t>Fesh</a:t>
            </a:r>
            <a:endParaRPr lang="en-US" sz="2000" dirty="0">
              <a:solidFill>
                <a:srgbClr val="FFFF6D"/>
              </a:solidFill>
            </a:endParaRP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Becky Johnson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Jackie Klempner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Michele Kress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MaryAnn Mills</a:t>
            </a:r>
            <a:endParaRPr lang="en-US" dirty="0">
              <a:solidFill>
                <a:srgbClr val="FFFF6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C8319-B98E-2CFC-23EA-F95BC6097775}"/>
              </a:ext>
            </a:extLst>
          </p:cNvPr>
          <p:cNvSpPr txBox="1"/>
          <p:nvPr/>
        </p:nvSpPr>
        <p:spPr>
          <a:xfrm>
            <a:off x="3656012" y="2422640"/>
            <a:ext cx="243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6D"/>
                </a:solidFill>
              </a:rPr>
              <a:t>Mona </a:t>
            </a:r>
            <a:r>
              <a:rPr lang="en-US" sz="2000" dirty="0" err="1">
                <a:solidFill>
                  <a:srgbClr val="FFFF6D"/>
                </a:solidFill>
              </a:rPr>
              <a:t>Qaimari</a:t>
            </a:r>
            <a:endParaRPr lang="en-US" sz="2000" dirty="0">
              <a:solidFill>
                <a:srgbClr val="FFFF6D"/>
              </a:solidFill>
            </a:endParaRP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Brie Rapp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Kimberly Rosinski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Connie Spevak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Katrina Trombley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Cheryl Walter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Ren Watkins</a:t>
            </a:r>
          </a:p>
          <a:p>
            <a:pPr algn="ctr"/>
            <a:r>
              <a:rPr lang="en-US" sz="2000" dirty="0">
                <a:solidFill>
                  <a:srgbClr val="FFFF6D"/>
                </a:solidFill>
              </a:rPr>
              <a:t>Jane Wurth</a:t>
            </a:r>
          </a:p>
        </p:txBody>
      </p:sp>
      <p:pic>
        <p:nvPicPr>
          <p:cNvPr id="8" name="Picture 7" descr="A group of women hugging&#10;&#10;AI-generated content may be incorrect.">
            <a:extLst>
              <a:ext uri="{FF2B5EF4-FFF2-40B4-BE49-F238E27FC236}">
                <a16:creationId xmlns:a16="http://schemas.microsoft.com/office/drawing/2014/main" id="{C0A77198-C9EA-24FD-3BD0-749104BA0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12" y="2514600"/>
            <a:ext cx="3333750" cy="2667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540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ED3AC-4FF5-C3FC-DDDE-712A57A9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61D805A9-F019-2FAE-00B5-19C4B1CC9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BF5D3C-BCC7-47DF-F58F-078D5A44FAF7}"/>
              </a:ext>
            </a:extLst>
          </p:cNvPr>
          <p:cNvSpPr txBox="1"/>
          <p:nvPr/>
        </p:nvSpPr>
        <p:spPr>
          <a:xfrm>
            <a:off x="1218332" y="587772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4DD1905-B0D9-D387-B836-D769DFFD2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2062" y="354157"/>
            <a:ext cx="7124700" cy="7671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A Special Thank You To Today’s Table Display Sponsors:</a:t>
            </a:r>
            <a:endParaRPr lang="en-US" sz="3600" dirty="0"/>
          </a:p>
        </p:txBody>
      </p:sp>
      <p:pic>
        <p:nvPicPr>
          <p:cNvPr id="8" name="Picture 7" descr="A logo with a green and black design&#10;&#10;AI-generated content may be incorrect.">
            <a:extLst>
              <a:ext uri="{FF2B5EF4-FFF2-40B4-BE49-F238E27FC236}">
                <a16:creationId xmlns:a16="http://schemas.microsoft.com/office/drawing/2014/main" id="{F68EFDC3-B229-E7E1-D0FB-DB892870E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2" y="3455219"/>
            <a:ext cx="4038600" cy="1821221"/>
          </a:xfrm>
          <a:prstGeom prst="rect">
            <a:avLst/>
          </a:prstGeom>
        </p:spPr>
      </p:pic>
      <p:pic>
        <p:nvPicPr>
          <p:cNvPr id="12" name="Picture 11" descr="A black and red logo&#10;&#10;AI-generated content may be incorrect.">
            <a:extLst>
              <a:ext uri="{FF2B5EF4-FFF2-40B4-BE49-F238E27FC236}">
                <a16:creationId xmlns:a16="http://schemas.microsoft.com/office/drawing/2014/main" id="{4DA728D3-2062-6648-D6F1-EE52AB375A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68" y="1966013"/>
            <a:ext cx="5948744" cy="1117643"/>
          </a:xfrm>
          <a:prstGeom prst="rect">
            <a:avLst/>
          </a:prstGeom>
        </p:spPr>
      </p:pic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2F83AB1D-2B2A-C961-BED5-6C75D1F15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12" y="3455219"/>
            <a:ext cx="4394200" cy="179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5E335-8B6B-EFF7-DEEE-3371FB735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84FF7934-6A3B-284C-3C98-97549DC4E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FB58D4-FAA7-A037-4A11-A9BACCB92A13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24236B-3B3A-EFAC-8E82-548CFFE78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5130" y="1600200"/>
            <a:ext cx="3738563" cy="2819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n-lt"/>
              </a:rPr>
              <a:t>The Victory Center proudly gave away nearly 300 FREE wigs in 2024!</a:t>
            </a:r>
          </a:p>
        </p:txBody>
      </p:sp>
      <p:pic>
        <p:nvPicPr>
          <p:cNvPr id="6" name="Picture 5" descr="A person smiling at another person&#10;&#10;AI-generated content may be incorrect.">
            <a:extLst>
              <a:ext uri="{FF2B5EF4-FFF2-40B4-BE49-F238E27FC236}">
                <a16:creationId xmlns:a16="http://schemas.microsoft.com/office/drawing/2014/main" id="{0ADE0A61-6F0A-A683-A4F8-65F58D9AC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304" y="2362200"/>
            <a:ext cx="3139966" cy="4187493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0" name="Picture 9" descr="A person smiling at camera&#10;&#10;AI-generated content may be incorrect.">
            <a:extLst>
              <a:ext uri="{FF2B5EF4-FFF2-40B4-BE49-F238E27FC236}">
                <a16:creationId xmlns:a16="http://schemas.microsoft.com/office/drawing/2014/main" id="{CB0D86FE-3AD9-10B5-267E-DF9EC7C7B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4" y="381000"/>
            <a:ext cx="3139966" cy="4161012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8313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FE016-7551-8E4A-12B3-4EB1F613A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9174A890-7CD8-990E-48E8-2BB2D68F8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33" y="164178"/>
            <a:ext cx="7199558" cy="1371600"/>
          </a:xfrm>
        </p:spPr>
        <p:txBody>
          <a:bodyPr/>
          <a:lstStyle/>
          <a:p>
            <a:r>
              <a:rPr lang="en-US" dirty="0"/>
              <a:t>A SPECIAL THANK YOU TO 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EB7F2-958B-0753-D8A6-55EB62D7482C}"/>
              </a:ext>
            </a:extLst>
          </p:cNvPr>
          <p:cNvSpPr txBox="1"/>
          <p:nvPr/>
        </p:nvSpPr>
        <p:spPr>
          <a:xfrm>
            <a:off x="3119150" y="1219200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Catwalk Sponsors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4A8558-2A0B-DCA6-6154-AFB2119E142F}"/>
              </a:ext>
            </a:extLst>
          </p:cNvPr>
          <p:cNvSpPr txBox="1"/>
          <p:nvPr/>
        </p:nvSpPr>
        <p:spPr>
          <a:xfrm>
            <a:off x="760412" y="3520230"/>
            <a:ext cx="4434518" cy="21185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1412974D-9512-848B-EE34-7DF7AF0BD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3" y="4077374"/>
            <a:ext cx="4007960" cy="895634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774976A9-F603-A7B0-5D7E-DD60F90BD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91" y="3705489"/>
            <a:ext cx="5348918" cy="17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847EB3-1C66-DF34-FDA3-DFE6F0BE8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4" y="609600"/>
            <a:ext cx="6629398" cy="4419600"/>
          </a:xfrm>
        </p:spPr>
        <p:txBody>
          <a:bodyPr anchor="b">
            <a:normAutofit/>
          </a:bodyPr>
          <a:lstStyle/>
          <a:p>
            <a:r>
              <a:rPr lang="en-US" sz="3600" dirty="0">
                <a:latin typeface="Californian FB" panose="0207040306080B030204" pitchFamily="18" charset="0"/>
              </a:rPr>
              <a:t>The Victory Center’s mission is to provide hope and support to  cancer patients, survivors, and those closest to them. All of our services are free-of-charge thanks to the generosity of people like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B81C0-C735-BB53-0490-CACC370BF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r="14716"/>
          <a:stretch/>
        </p:blipFill>
        <p:spPr>
          <a:xfrm>
            <a:off x="7915311" y="2691245"/>
            <a:ext cx="3387687" cy="3429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B2B0A3AD-7D95-5E5C-0169-B73E6E2F6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EA7250-E1ED-4D37-EAD1-5D64F10F0031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4427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7FA32-0516-CFDF-596B-1AD330ECA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76172615-C645-36D8-A6DA-718657DDB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C2B206-7535-C2B7-B7CE-BC11698D7613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C17283-106E-ACF2-5E69-671148FDD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612" y="1981200"/>
            <a:ext cx="6297614" cy="990600"/>
          </a:xfrm>
        </p:spPr>
        <p:txBody>
          <a:bodyPr>
            <a:normAutofit/>
          </a:bodyPr>
          <a:lstStyle/>
          <a:p>
            <a:r>
              <a:rPr lang="en-US" sz="2800" dirty="0"/>
              <a:t>Audio Visual Support by:</a:t>
            </a:r>
          </a:p>
        </p:txBody>
      </p:sp>
      <p:pic>
        <p:nvPicPr>
          <p:cNvPr id="3" name="Picture 2" descr="A person sitting at a desk with a sound board&#10;&#10;AI-generated content may be incorrect.">
            <a:extLst>
              <a:ext uri="{FF2B5EF4-FFF2-40B4-BE49-F238E27FC236}">
                <a16:creationId xmlns:a16="http://schemas.microsoft.com/office/drawing/2014/main" id="{F5FD72ED-7EE2-1367-6701-D7B2A870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24" y="532143"/>
            <a:ext cx="392239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ACC3-CE5E-27F0-2034-27FED37FE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B1BEE176-D246-0C1B-12BA-1BAF65A37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9602A-7A82-447B-FFC5-844897645ABD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03FE855-5CC1-5707-B5DB-DBA848B42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612" y="346554"/>
            <a:ext cx="10515600" cy="117744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Californian FB" panose="0207040306080B030204" pitchFamily="18" charset="0"/>
              </a:rPr>
              <a:t>Meet Today’s Child &amp; Teen Models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2C7585-00FD-7C8F-B1EE-3737A3784683}"/>
              </a:ext>
            </a:extLst>
          </p:cNvPr>
          <p:cNvSpPr txBox="1"/>
          <p:nvPr/>
        </p:nvSpPr>
        <p:spPr>
          <a:xfrm>
            <a:off x="2895256" y="2224953"/>
            <a:ext cx="3190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Kennedy Johnson</a:t>
            </a:r>
          </a:p>
          <a:p>
            <a:pPr algn="ctr"/>
            <a:r>
              <a:rPr lang="en-US" sz="2400" dirty="0"/>
              <a:t>Wesley </a:t>
            </a:r>
            <a:r>
              <a:rPr lang="en-US" sz="2400" dirty="0" err="1"/>
              <a:t>Pietscher</a:t>
            </a:r>
            <a:endParaRPr lang="en-US" sz="2400" dirty="0"/>
          </a:p>
          <a:p>
            <a:pPr algn="ctr"/>
            <a:r>
              <a:rPr lang="en-US" sz="2400" dirty="0"/>
              <a:t>Evie </a:t>
            </a:r>
            <a:r>
              <a:rPr lang="en-US" sz="2400" dirty="0" err="1"/>
              <a:t>Croniser</a:t>
            </a:r>
            <a:endParaRPr lang="en-US" sz="2400" dirty="0"/>
          </a:p>
          <a:p>
            <a:pPr algn="ctr"/>
            <a:r>
              <a:rPr lang="en-US" sz="2400" dirty="0"/>
              <a:t>Baylor Davis</a:t>
            </a:r>
          </a:p>
          <a:p>
            <a:pPr algn="ctr"/>
            <a:r>
              <a:rPr lang="en-US" sz="2400" dirty="0"/>
              <a:t>Hudson Davis</a:t>
            </a:r>
          </a:p>
          <a:p>
            <a:pPr algn="ctr"/>
            <a:r>
              <a:rPr lang="en-US" sz="2400" dirty="0"/>
              <a:t>Hunter Davis</a:t>
            </a:r>
          </a:p>
          <a:p>
            <a:pPr algn="ctr"/>
            <a:r>
              <a:rPr lang="en-US" sz="2400" dirty="0" err="1"/>
              <a:t>Emmarie</a:t>
            </a:r>
            <a:r>
              <a:rPr lang="en-US" sz="2400" dirty="0"/>
              <a:t> Dove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C0E14-002C-C830-3F09-E88F04B3842B}"/>
              </a:ext>
            </a:extLst>
          </p:cNvPr>
          <p:cNvSpPr txBox="1"/>
          <p:nvPr/>
        </p:nvSpPr>
        <p:spPr>
          <a:xfrm>
            <a:off x="5561012" y="2224953"/>
            <a:ext cx="31900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Lily Frankhouse</a:t>
            </a:r>
          </a:p>
          <a:p>
            <a:pPr algn="ctr"/>
            <a:r>
              <a:rPr lang="en-US" sz="2400" dirty="0"/>
              <a:t>Kelly Harden</a:t>
            </a:r>
          </a:p>
          <a:p>
            <a:pPr algn="ctr"/>
            <a:r>
              <a:rPr lang="en-US" sz="2400" dirty="0"/>
              <a:t>Reese Harden</a:t>
            </a:r>
          </a:p>
          <a:p>
            <a:pPr algn="ctr"/>
            <a:r>
              <a:rPr lang="en-US" sz="2400" dirty="0"/>
              <a:t>Yale Kuhn</a:t>
            </a:r>
          </a:p>
          <a:p>
            <a:pPr algn="ctr"/>
            <a:r>
              <a:rPr lang="en-US" sz="2400" dirty="0"/>
              <a:t>Jax O’Brien</a:t>
            </a:r>
          </a:p>
          <a:p>
            <a:pPr algn="ctr"/>
            <a:r>
              <a:rPr lang="en-US" sz="2400" dirty="0"/>
              <a:t>Kevin O’Brien</a:t>
            </a:r>
          </a:p>
          <a:p>
            <a:pPr algn="ctr"/>
            <a:r>
              <a:rPr lang="en-US" sz="2400" dirty="0" err="1"/>
              <a:t>Kinslee</a:t>
            </a:r>
            <a:r>
              <a:rPr lang="en-US" sz="2400" dirty="0"/>
              <a:t> Ogdahl</a:t>
            </a:r>
          </a:p>
          <a:p>
            <a:pPr algn="ctr"/>
            <a:r>
              <a:rPr lang="en-US" sz="2400" dirty="0"/>
              <a:t>Mia Paulino</a:t>
            </a:r>
          </a:p>
        </p:txBody>
      </p:sp>
      <p:pic>
        <p:nvPicPr>
          <p:cNvPr id="8" name="Picture 7" descr="A child holding hands with another child&#10;&#10;AI-generated content may be incorrect.">
            <a:extLst>
              <a:ext uri="{FF2B5EF4-FFF2-40B4-BE49-F238E27FC236}">
                <a16:creationId xmlns:a16="http://schemas.microsoft.com/office/drawing/2014/main" id="{38588C68-5DCD-CA19-5EC9-D2AB00ACE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33" y="2366439"/>
            <a:ext cx="3603592" cy="2573994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2" name="Picture 11" descr="A child holding a bouquet of flowers&#10;&#10;AI-generated content may be incorrect.">
            <a:extLst>
              <a:ext uri="{FF2B5EF4-FFF2-40B4-BE49-F238E27FC236}">
                <a16:creationId xmlns:a16="http://schemas.microsoft.com/office/drawing/2014/main" id="{FFC1FA16-19FC-295A-7EAF-76D7472BD6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05"/>
          <a:stretch/>
        </p:blipFill>
        <p:spPr>
          <a:xfrm>
            <a:off x="300552" y="2135298"/>
            <a:ext cx="2523653" cy="28569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8996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D3C0F-D96D-7BA4-1168-C56F9E15B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27D0AB31-1068-C9D4-DE19-353F2D65A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8337D-4056-A075-E422-C7D469A9CF88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477D23-E74F-B76D-C32C-617D0DFA1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9101" y="533124"/>
            <a:ext cx="9097892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Californian FB" panose="0207040306080B030204" pitchFamily="18" charset="0"/>
              </a:rPr>
              <a:t>Hair &amp; Make-up Services Provided by: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205C3-B0D9-5AA4-E3DB-95A9BAC280AC}"/>
              </a:ext>
            </a:extLst>
          </p:cNvPr>
          <p:cNvSpPr txBox="1"/>
          <p:nvPr/>
        </p:nvSpPr>
        <p:spPr>
          <a:xfrm>
            <a:off x="-153988" y="1981200"/>
            <a:ext cx="58214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Soto Salon</a:t>
            </a:r>
          </a:p>
          <a:p>
            <a:pPr algn="ctr"/>
            <a:r>
              <a:rPr lang="en-US" sz="3200" dirty="0"/>
              <a:t>Merle Norman</a:t>
            </a:r>
          </a:p>
          <a:p>
            <a:pPr algn="ctr"/>
            <a:r>
              <a:rPr lang="en-US" sz="3200" dirty="0"/>
              <a:t>Kristin Comer</a:t>
            </a:r>
          </a:p>
          <a:p>
            <a:pPr algn="ctr"/>
            <a:r>
              <a:rPr lang="en-US" sz="3200" dirty="0"/>
              <a:t>Christy Owed</a:t>
            </a:r>
          </a:p>
          <a:p>
            <a:pPr algn="ctr"/>
            <a:r>
              <a:rPr lang="en-US" sz="3200" dirty="0"/>
              <a:t>Summit Academy</a:t>
            </a:r>
          </a:p>
        </p:txBody>
      </p:sp>
      <p:pic>
        <p:nvPicPr>
          <p:cNvPr id="5" name="Picture 4" descr="A person applying makeup to another person&#10;&#10;AI-generated content may be incorrect.">
            <a:extLst>
              <a:ext uri="{FF2B5EF4-FFF2-40B4-BE49-F238E27FC236}">
                <a16:creationId xmlns:a16="http://schemas.microsoft.com/office/drawing/2014/main" id="{F426E020-6ED6-0259-6930-EA24D27F3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63" y="1310364"/>
            <a:ext cx="3840480" cy="274320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Picture 5" descr="A person with red hair and a person with a red haircut&#10;&#10;AI-generated content may be incorrect.">
            <a:extLst>
              <a:ext uri="{FF2B5EF4-FFF2-40B4-BE49-F238E27FC236}">
                <a16:creationId xmlns:a16="http://schemas.microsoft.com/office/drawing/2014/main" id="{2F157480-7EE6-BD21-F43F-526488B54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47" y="3316033"/>
            <a:ext cx="2315137" cy="3241192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1766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3CEC-43BC-5486-E823-8054FCF3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9E6EBA5C-43D4-52EF-8CA7-E882B6B036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43FE91-40CC-C090-941B-C25FBBE5940D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898049-9D8D-3610-49DC-AD437B33A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812" y="152400"/>
            <a:ext cx="6822282" cy="1991159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Fave Script Bold Pro" pitchFamily="2" charset="0"/>
              </a:rPr>
              <a:t>Try our Signature Cocktail:             The Sapphire Gin &amp; Tonic!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02393-9E67-94F7-8D98-49E07EA9661F}"/>
              </a:ext>
            </a:extLst>
          </p:cNvPr>
          <p:cNvSpPr txBox="1"/>
          <p:nvPr/>
        </p:nvSpPr>
        <p:spPr>
          <a:xfrm>
            <a:off x="7161212" y="2644170"/>
            <a:ext cx="350519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$1 </a:t>
            </a:r>
            <a:r>
              <a:rPr lang="en-US" sz="3600" dirty="0"/>
              <a:t>of every drink sold goes back to The Victory Center!</a:t>
            </a:r>
          </a:p>
        </p:txBody>
      </p:sp>
      <p:pic>
        <p:nvPicPr>
          <p:cNvPr id="6" name="Picture 5" descr="A bottle of blue liquid next to a glass of liquid&#10;&#10;AI-generated content may be incorrect.">
            <a:extLst>
              <a:ext uri="{FF2B5EF4-FFF2-40B4-BE49-F238E27FC236}">
                <a16:creationId xmlns:a16="http://schemas.microsoft.com/office/drawing/2014/main" id="{9BD6B62A-DEB2-F001-C2DC-0F30FE13B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1480375"/>
            <a:ext cx="4114800" cy="41148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7964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651DF-967F-7026-3523-746771550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639031-2BBE-D510-5BD0-0367FC65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33" y="164178"/>
            <a:ext cx="7199558" cy="1371600"/>
          </a:xfrm>
        </p:spPr>
        <p:txBody>
          <a:bodyPr/>
          <a:lstStyle/>
          <a:p>
            <a:r>
              <a:rPr lang="en-US" dirty="0"/>
              <a:t>A SPECIAL THANK YOU TO 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1F3C23-3286-8DFE-9AFF-5C42C72BF6C4}"/>
              </a:ext>
            </a:extLst>
          </p:cNvPr>
          <p:cNvSpPr txBox="1"/>
          <p:nvPr/>
        </p:nvSpPr>
        <p:spPr>
          <a:xfrm>
            <a:off x="3119150" y="1219200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Catwalk Sponsors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F66ADC-0C10-A383-D35A-F166855BB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4" y="3407820"/>
            <a:ext cx="5334000" cy="1551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59DB5A-0B8E-7752-ED87-D771D601D904}"/>
              </a:ext>
            </a:extLst>
          </p:cNvPr>
          <p:cNvSpPr txBox="1"/>
          <p:nvPr/>
        </p:nvSpPr>
        <p:spPr>
          <a:xfrm>
            <a:off x="6366116" y="3390900"/>
            <a:ext cx="5240868" cy="16008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blue and black text&#10;&#10;AI-generated content may be incorrect.">
            <a:extLst>
              <a:ext uri="{FF2B5EF4-FFF2-40B4-BE49-F238E27FC236}">
                <a16:creationId xmlns:a16="http://schemas.microsoft.com/office/drawing/2014/main" id="{A09D4B7D-F3B8-DC35-08F7-A1944E875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03" y="3505130"/>
            <a:ext cx="4602493" cy="14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723E2-7261-19B4-A165-206422499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0C3A3863-BCB5-8BD6-457C-0E83CBD202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365A60-FAD3-5FAE-01B8-CA4B5BD06332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03818E-947C-69A6-D786-99E8B35D9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211" y="35027"/>
            <a:ext cx="8534399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Fave Script Bold Pro" pitchFamily="2" charset="0"/>
              </a:rPr>
              <a:t>The Victory Center Board of Directors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5F8B2-08D3-823A-68AE-E1B6E8638CA0}"/>
              </a:ext>
            </a:extLst>
          </p:cNvPr>
          <p:cNvSpPr txBox="1"/>
          <p:nvPr/>
        </p:nvSpPr>
        <p:spPr>
          <a:xfrm>
            <a:off x="1867187" y="1178027"/>
            <a:ext cx="83820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6D"/>
                </a:solidFill>
              </a:rPr>
              <a:t>Paul Clemments, </a:t>
            </a:r>
            <a:r>
              <a:rPr lang="en-US" sz="2400" i="1" dirty="0">
                <a:solidFill>
                  <a:srgbClr val="FFFF6D"/>
                </a:solidFill>
              </a:rPr>
              <a:t>President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Susan Gilmore, </a:t>
            </a:r>
            <a:r>
              <a:rPr lang="en-US" sz="2400" i="1" dirty="0">
                <a:solidFill>
                  <a:srgbClr val="FFFF6D"/>
                </a:solidFill>
              </a:rPr>
              <a:t>Vice President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Hayden Neese, </a:t>
            </a:r>
            <a:r>
              <a:rPr lang="en-US" sz="2400" i="1" dirty="0">
                <a:solidFill>
                  <a:srgbClr val="FFFF6D"/>
                </a:solidFill>
              </a:rPr>
              <a:t>Treasurer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Ann Kujawa, </a:t>
            </a:r>
            <a:r>
              <a:rPr lang="en-US" sz="2400" i="1" dirty="0">
                <a:solidFill>
                  <a:srgbClr val="FFFF6D"/>
                </a:solidFill>
              </a:rPr>
              <a:t>Secretary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Karla Batt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Kevin Bishop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Graham Bluhm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Mindy Campbell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JP Gurnee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Stephanie Holliday-Ball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Shannon Joyce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Regina Kynard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Sarah Nadolny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Jim Perlman</a:t>
            </a:r>
          </a:p>
          <a:p>
            <a:pPr algn="ctr"/>
            <a:r>
              <a:rPr lang="en-US" sz="2400" dirty="0">
                <a:solidFill>
                  <a:srgbClr val="FFFF6D"/>
                </a:solidFill>
              </a:rPr>
              <a:t>Chris Reamsnyder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144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2F8D7-D32A-B4BE-ED3B-E0849B35F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0A945D03-FF60-A1A5-55D1-D276A309E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C713B7-EB6D-9D60-2625-67C56FA2F6D3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7BC34-93C4-4615-642C-AF4F35B09B71}"/>
              </a:ext>
            </a:extLst>
          </p:cNvPr>
          <p:cNvSpPr txBox="1"/>
          <p:nvPr/>
        </p:nvSpPr>
        <p:spPr>
          <a:xfrm>
            <a:off x="-907058" y="31564"/>
            <a:ext cx="7906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fornian FB" panose="0207040306080B030204" pitchFamily="18" charset="0"/>
              </a:rPr>
              <a:t>Remembering:</a:t>
            </a:r>
          </a:p>
          <a:p>
            <a:pPr algn="ctr"/>
            <a:r>
              <a:rPr lang="en-US" sz="4400" dirty="0">
                <a:latin typeface="Californian FB" panose="0207040306080B030204" pitchFamily="18" charset="0"/>
              </a:rPr>
              <a:t>Warriors in White 2024</a:t>
            </a:r>
            <a:endParaRPr lang="en-US" sz="3600" dirty="0"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FB840-34AA-D6BD-4C22-D9CC041D8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4025" y="211673"/>
            <a:ext cx="4114800" cy="274320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0" name="Picture 9" descr="A person in a white shirt and blue pants&#10;&#10;AI-generated content may be incorrect.">
            <a:extLst>
              <a:ext uri="{FF2B5EF4-FFF2-40B4-BE49-F238E27FC236}">
                <a16:creationId xmlns:a16="http://schemas.microsoft.com/office/drawing/2014/main" id="{1CA20ACA-E8A0-03C2-22CE-F538B0A89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75" y="2973256"/>
            <a:ext cx="2450090" cy="3673071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2" name="Picture 1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07F7179-F4A7-BA0E-0C23-71426B8DD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42" y="3617313"/>
            <a:ext cx="3260102" cy="244507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4" name="Picture 13" descr="A couple of young girls in tutu skirts&#10;&#10;AI-generated content may be incorrect.">
            <a:extLst>
              <a:ext uri="{FF2B5EF4-FFF2-40B4-BE49-F238E27FC236}">
                <a16:creationId xmlns:a16="http://schemas.microsoft.com/office/drawing/2014/main" id="{F80AB3CB-A164-AE3C-3423-846E318C40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37" y="3603793"/>
            <a:ext cx="2153446" cy="30148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 descr="A person in white suit and white shorts&#10;&#10;AI-generated content may be incorrect.">
            <a:extLst>
              <a:ext uri="{FF2B5EF4-FFF2-40B4-BE49-F238E27FC236}">
                <a16:creationId xmlns:a16="http://schemas.microsoft.com/office/drawing/2014/main" id="{C8484CAD-BEA8-1DEC-85D9-F47D9563E3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4" y="1789590"/>
            <a:ext cx="2491196" cy="3487675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8" name="Picture 17" descr="A group of women in white dresses&#10;&#10;AI-generated content may be incorrect.">
            <a:extLst>
              <a:ext uri="{FF2B5EF4-FFF2-40B4-BE49-F238E27FC236}">
                <a16:creationId xmlns:a16="http://schemas.microsoft.com/office/drawing/2014/main" id="{67E9C213-44FB-24D6-620F-C1CAF4D400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75" y="1216844"/>
            <a:ext cx="3260101" cy="2328643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5113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2AD71-EEE2-2A18-A640-021B1715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C32677F-E951-512B-DBB3-AFEABC9F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33" y="164178"/>
            <a:ext cx="7199558" cy="1371600"/>
          </a:xfrm>
        </p:spPr>
        <p:txBody>
          <a:bodyPr/>
          <a:lstStyle/>
          <a:p>
            <a:r>
              <a:rPr lang="en-US" dirty="0"/>
              <a:t>A SPECIAL THANK YOU TO 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388D5-4AE4-F3C3-946B-1A4C6F8FB2E2}"/>
              </a:ext>
            </a:extLst>
          </p:cNvPr>
          <p:cNvSpPr txBox="1"/>
          <p:nvPr/>
        </p:nvSpPr>
        <p:spPr>
          <a:xfrm>
            <a:off x="3119150" y="1219200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Catwalk Sponsors</a:t>
            </a:r>
          </a:p>
        </p:txBody>
      </p:sp>
      <p:pic>
        <p:nvPicPr>
          <p:cNvPr id="3" name="Picture 2" descr="A logo for a financial group&#10;&#10;AI-generated content may be incorrect.">
            <a:extLst>
              <a:ext uri="{FF2B5EF4-FFF2-40B4-BE49-F238E27FC236}">
                <a16:creationId xmlns:a16="http://schemas.microsoft.com/office/drawing/2014/main" id="{788BD370-3D77-316E-E806-B7EBE2C9A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2889075"/>
            <a:ext cx="4789714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0A449-7C19-F5D8-1386-A0927576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750" y="2796898"/>
            <a:ext cx="3657600" cy="26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EA319-A6A6-92A5-E68A-16BC97704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5077F923-E3FA-47DC-594C-0FDC5A39F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381393-BF9B-AAB3-0FB6-93659B109314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4527C5-019D-2207-349B-79DEF4C44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812" y="152401"/>
            <a:ext cx="6822282" cy="9906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Fave Script Bold Pro" pitchFamily="2" charset="0"/>
              </a:rPr>
              <a:t>Master of Ceremonies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1E73E-F80F-3E79-A4F6-EC9D0EA6AC30}"/>
              </a:ext>
            </a:extLst>
          </p:cNvPr>
          <p:cNvSpPr txBox="1"/>
          <p:nvPr/>
        </p:nvSpPr>
        <p:spPr>
          <a:xfrm>
            <a:off x="6704014" y="896190"/>
            <a:ext cx="4876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Chrys Peterson</a:t>
            </a:r>
            <a:endParaRPr lang="en-US" sz="3600" dirty="0"/>
          </a:p>
        </p:txBody>
      </p:sp>
      <p:pic>
        <p:nvPicPr>
          <p:cNvPr id="5" name="Picture 4" descr="A person with short hair wearing a white jacket&#10;&#10;AI-generated content may be incorrect.">
            <a:extLst>
              <a:ext uri="{FF2B5EF4-FFF2-40B4-BE49-F238E27FC236}">
                <a16:creationId xmlns:a16="http://schemas.microsoft.com/office/drawing/2014/main" id="{203EE42C-8FDA-B2D7-B12C-AB8653AD1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767" y="1928671"/>
            <a:ext cx="5317289" cy="379806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DABAB9-28A6-341A-A3F9-FC9FBE823CF4}"/>
              </a:ext>
            </a:extLst>
          </p:cNvPr>
          <p:cNvSpPr txBox="1"/>
          <p:nvPr/>
        </p:nvSpPr>
        <p:spPr>
          <a:xfrm>
            <a:off x="678763" y="1223622"/>
            <a:ext cx="5448697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>
              <a:spcAft>
                <a:spcPts val="10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20 years, Chrys Peterson was the face of WTOL news, anchoring the station’s evening newscasts, where she earned numerous awards and was inducted into the Associated Press Broadcasters Hall of Fame.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 focus now is on Chrys Peterson Consulting where she teaches a variety of programs that help individuals develop and thrive, and that help businesses achieve success through leadership, communication, teamwork, employee engagement, and ambassadorship. </a:t>
            </a:r>
          </a:p>
          <a:p>
            <a:pPr marL="0" marR="0" indent="457200"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her fifteenth year emcee-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this event!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4EC55-D651-BF19-9F84-3A748D622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D1F7DECB-E9CF-017B-F61B-2796A8726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63CB3-3ADD-D7C2-B160-292E585279F2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BDAFC-4860-AD11-EE96-10183A3E4D5C}"/>
              </a:ext>
            </a:extLst>
          </p:cNvPr>
          <p:cNvSpPr txBox="1"/>
          <p:nvPr/>
        </p:nvSpPr>
        <p:spPr>
          <a:xfrm>
            <a:off x="5408612" y="977360"/>
            <a:ext cx="54486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fornian FB" panose="0207040306080B030204" pitchFamily="18" charset="0"/>
              </a:rPr>
              <a:t>Write the name of a loved one you’ve lost to cancer on a leaf in the lobby.</a:t>
            </a:r>
          </a:p>
          <a:p>
            <a:pPr algn="ctr"/>
            <a:endParaRPr lang="en-US" sz="3600" dirty="0">
              <a:latin typeface="Californian FB" panose="0207040306080B030204" pitchFamily="18" charset="0"/>
            </a:endParaRPr>
          </a:p>
          <a:p>
            <a:pPr algn="ctr"/>
            <a:r>
              <a:rPr lang="en-US" sz="3600" dirty="0">
                <a:latin typeface="Californian FB" panose="0207040306080B030204" pitchFamily="18" charset="0"/>
              </a:rPr>
              <a:t>Names will hang on our Hope Tree at The Victory Center in Toledo.</a:t>
            </a:r>
            <a:endParaRPr lang="en-US" sz="2400" dirty="0">
              <a:latin typeface="Californian FB" panose="0207040306080B030204" pitchFamily="18" charset="0"/>
            </a:endParaRPr>
          </a:p>
        </p:txBody>
      </p:sp>
      <p:pic>
        <p:nvPicPr>
          <p:cNvPr id="10" name="Picture 9" descr="A tree with lights and leaves&#10;&#10;AI-generated content may be incorrect.">
            <a:extLst>
              <a:ext uri="{FF2B5EF4-FFF2-40B4-BE49-F238E27FC236}">
                <a16:creationId xmlns:a16="http://schemas.microsoft.com/office/drawing/2014/main" id="{26255207-36DF-EAC7-788D-D4A426668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669888"/>
            <a:ext cx="3330228" cy="448871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2" name="Picture 11" descr="A couple of green leaves with writing on them&#10;&#10;AI-generated content may be incorrect.">
            <a:extLst>
              <a:ext uri="{FF2B5EF4-FFF2-40B4-BE49-F238E27FC236}">
                <a16:creationId xmlns:a16="http://schemas.microsoft.com/office/drawing/2014/main" id="{B4B890FC-795D-4FC4-BA48-60F6F4765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 r="21406" b="7104"/>
          <a:stretch/>
        </p:blipFill>
        <p:spPr>
          <a:xfrm rot="20596306">
            <a:off x="3699085" y="3921514"/>
            <a:ext cx="2057400" cy="20523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999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663EE-E1E9-C9B6-5C3C-45D1B1481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525514-063E-A637-3BCC-EBBA95B95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33" y="164178"/>
            <a:ext cx="7199558" cy="1371600"/>
          </a:xfrm>
        </p:spPr>
        <p:txBody>
          <a:bodyPr/>
          <a:lstStyle/>
          <a:p>
            <a:r>
              <a:rPr lang="en-US" dirty="0"/>
              <a:t>A SPECIAL THANK YOU TO OUR</a:t>
            </a:r>
          </a:p>
        </p:txBody>
      </p:sp>
      <p:pic>
        <p:nvPicPr>
          <p:cNvPr id="11" name="Picture 10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7AF4EED1-B360-2E67-0B37-32CEA8CA6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3" y="2722105"/>
            <a:ext cx="10583336" cy="1905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EE3DDB-789F-87E9-A5C4-B9BFBBFBCF41}"/>
              </a:ext>
            </a:extLst>
          </p:cNvPr>
          <p:cNvSpPr txBox="1"/>
          <p:nvPr/>
        </p:nvSpPr>
        <p:spPr>
          <a:xfrm>
            <a:off x="3119150" y="1219200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Presenting Sponsor</a:t>
            </a:r>
          </a:p>
        </p:txBody>
      </p:sp>
    </p:spTree>
    <p:extLst>
      <p:ext uri="{BB962C8B-B14F-4D97-AF65-F5344CB8AC3E}">
        <p14:creationId xmlns:p14="http://schemas.microsoft.com/office/powerpoint/2010/main" val="16530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01B02-B1D4-B95B-7ABB-37C0E19E4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2E9EAD9-03C5-33EA-176F-32D64326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33" y="164178"/>
            <a:ext cx="7199558" cy="1371600"/>
          </a:xfrm>
        </p:spPr>
        <p:txBody>
          <a:bodyPr/>
          <a:lstStyle/>
          <a:p>
            <a:r>
              <a:rPr lang="en-US" dirty="0"/>
              <a:t>A SPECIAL THANK YOU TO 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C2E6E-5B18-17AE-3CB3-AA844BF082DA}"/>
              </a:ext>
            </a:extLst>
          </p:cNvPr>
          <p:cNvSpPr txBox="1"/>
          <p:nvPr/>
        </p:nvSpPr>
        <p:spPr>
          <a:xfrm>
            <a:off x="3119150" y="1219200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Catwalk Sponsors</a:t>
            </a:r>
          </a:p>
        </p:txBody>
      </p:sp>
      <p:pic>
        <p:nvPicPr>
          <p:cNvPr id="7172" name="Picture 4" descr="Yark Automotive Group Offers Ohio Car Buyers a New Fully Online Car Buying  Solution with Yark QuickBuy">
            <a:extLst>
              <a:ext uri="{FF2B5EF4-FFF2-40B4-BE49-F238E27FC236}">
                <a16:creationId xmlns:a16="http://schemas.microsoft.com/office/drawing/2014/main" id="{7A718E74-DD60-0030-FA73-2B9025AD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2895600"/>
            <a:ext cx="5715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2760E-9A2E-14AF-A0FE-3A6DA5389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9F62FA1E-3464-6C5B-E626-1BCB55363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61688E-D421-C4A5-F340-B5203F91FDE3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DAC8D-D45E-F4A3-1879-4F538C83658C}"/>
              </a:ext>
            </a:extLst>
          </p:cNvPr>
          <p:cNvSpPr txBox="1"/>
          <p:nvPr/>
        </p:nvSpPr>
        <p:spPr>
          <a:xfrm>
            <a:off x="1384109" y="1481532"/>
            <a:ext cx="4914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fornian FB" panose="0207040306080B030204" pitchFamily="18" charset="0"/>
              </a:rPr>
              <a:t>All cancer survivors receive a ribbon to wear and (1) entry into our Survivor Raffle.</a:t>
            </a:r>
            <a:endParaRPr lang="en-US" sz="2400" dirty="0">
              <a:latin typeface="Californian FB" panose="0207040306080B030204" pitchFamily="18" charset="0"/>
            </a:endParaRPr>
          </a:p>
        </p:txBody>
      </p:sp>
      <p:pic>
        <p:nvPicPr>
          <p:cNvPr id="11" name="Picture 10" descr="A pink ticket with black text&#10;&#10;AI-generated content may be incorrect.">
            <a:extLst>
              <a:ext uri="{FF2B5EF4-FFF2-40B4-BE49-F238E27FC236}">
                <a16:creationId xmlns:a16="http://schemas.microsoft.com/office/drawing/2014/main" id="{213FE0F5-08BF-C487-53F8-D9482E78C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7974" b="29169"/>
          <a:stretch/>
        </p:blipFill>
        <p:spPr>
          <a:xfrm rot="20476868">
            <a:off x="3675948" y="4163125"/>
            <a:ext cx="2514600" cy="1143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4" name="Picture 3" descr="A group of blue ribbons on a white surface&#10;&#10;AI-generated content may be incorrect.">
            <a:extLst>
              <a:ext uri="{FF2B5EF4-FFF2-40B4-BE49-F238E27FC236}">
                <a16:creationId xmlns:a16="http://schemas.microsoft.com/office/drawing/2014/main" id="{0C667871-0569-32B0-498A-6DF6E2BE3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914400"/>
            <a:ext cx="4055711" cy="441960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42939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1CD29-A8C8-974B-73B8-CF4C4C133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E71029D-EF33-6117-BC62-D4DBE9501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345290"/>
            <a:ext cx="6172200" cy="849978"/>
          </a:xfrm>
        </p:spPr>
        <p:txBody>
          <a:bodyPr>
            <a:normAutofit fontScale="90000"/>
          </a:bodyPr>
          <a:lstStyle/>
          <a:p>
            <a:r>
              <a:rPr lang="en-US" dirty="0"/>
              <a:t>A SPECIAL THANK YOU TO 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551A7-4851-D444-44F4-3B91C071D1CA}"/>
              </a:ext>
            </a:extLst>
          </p:cNvPr>
          <p:cNvSpPr txBox="1"/>
          <p:nvPr/>
        </p:nvSpPr>
        <p:spPr>
          <a:xfrm>
            <a:off x="6771697" y="70087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Table Sponsors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555EC1-DB9E-A3E9-3AE2-58588FD94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770" y="1698442"/>
            <a:ext cx="2382875" cy="1496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6672FE-8B31-6CA9-3601-CB548C20D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40" y="1921718"/>
            <a:ext cx="3591168" cy="115417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3356EFA-1E77-4ABD-49E3-5BE132FA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23" y="4875433"/>
            <a:ext cx="2097170" cy="126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" name="Picture 20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9D3FCB8A-7EF0-958A-674D-9A650D73E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35" y="1884178"/>
            <a:ext cx="3461143" cy="12671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49D32-0811-683E-36FD-297A55F2E8D2}"/>
              </a:ext>
            </a:extLst>
          </p:cNvPr>
          <p:cNvSpPr txBox="1"/>
          <p:nvPr/>
        </p:nvSpPr>
        <p:spPr>
          <a:xfrm>
            <a:off x="7847012" y="4936220"/>
            <a:ext cx="383898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Amasis MT Pro Black" panose="02040A04050005020304" pitchFamily="18" charset="0"/>
              </a:rPr>
              <a:t>Becky &amp; Wayne Johnson</a:t>
            </a:r>
          </a:p>
        </p:txBody>
      </p:sp>
      <p:pic>
        <p:nvPicPr>
          <p:cNvPr id="25" name="Picture 24" descr="A close-up of a logo&#10;&#10;AI-generated content may be incorrect.">
            <a:extLst>
              <a:ext uri="{FF2B5EF4-FFF2-40B4-BE49-F238E27FC236}">
                <a16:creationId xmlns:a16="http://schemas.microsoft.com/office/drawing/2014/main" id="{214167E0-1C1A-AF1E-B891-A56032DDE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3" y="4875433"/>
            <a:ext cx="3357562" cy="1373828"/>
          </a:xfrm>
          <a:prstGeom prst="rect">
            <a:avLst/>
          </a:prstGeom>
        </p:spPr>
      </p:pic>
      <p:pic>
        <p:nvPicPr>
          <p:cNvPr id="28" name="Picture 2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35B7A17-9B8D-AC6D-1377-3D9AD5A7B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3" t="-2220" b="76322"/>
          <a:stretch/>
        </p:blipFill>
        <p:spPr>
          <a:xfrm>
            <a:off x="2863442" y="3151352"/>
            <a:ext cx="6461938" cy="149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F8E3-E544-101D-5B11-40E100998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B29F776-8D6A-B063-3108-13474645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345290"/>
            <a:ext cx="6172200" cy="849978"/>
          </a:xfrm>
        </p:spPr>
        <p:txBody>
          <a:bodyPr>
            <a:normAutofit fontScale="90000"/>
          </a:bodyPr>
          <a:lstStyle/>
          <a:p>
            <a:r>
              <a:rPr lang="en-US" dirty="0"/>
              <a:t>A SPECIAL THANK YOU TO 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FB1BF-0607-0E49-F818-77AE6B12A605}"/>
              </a:ext>
            </a:extLst>
          </p:cNvPr>
          <p:cNvSpPr txBox="1"/>
          <p:nvPr/>
        </p:nvSpPr>
        <p:spPr>
          <a:xfrm>
            <a:off x="6771697" y="70087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Table Sponsors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D1438-76F2-7D29-2803-03162424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4" y="4267199"/>
            <a:ext cx="3265141" cy="12003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5844BDB-970E-895B-F4AA-8DE157A2B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6"/>
          <a:stretch/>
        </p:blipFill>
        <p:spPr bwMode="auto">
          <a:xfrm>
            <a:off x="8721815" y="2282926"/>
            <a:ext cx="23287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13" descr="A close up of a logo&#10;&#10;AI-generated content may be incorrect.">
            <a:extLst>
              <a:ext uri="{FF2B5EF4-FFF2-40B4-BE49-F238E27FC236}">
                <a16:creationId xmlns:a16="http://schemas.microsoft.com/office/drawing/2014/main" id="{5E45B948-2BC8-DB22-D173-93F065C04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85" y="2023007"/>
            <a:ext cx="3971449" cy="885444"/>
          </a:xfrm>
          <a:prstGeom prst="rect">
            <a:avLst/>
          </a:prstGeom>
        </p:spPr>
      </p:pic>
      <p:pic>
        <p:nvPicPr>
          <p:cNvPr id="18" name="Picture 17" descr="A close-up of a logo&#10;&#10;AI-generated content may be incorrect.">
            <a:extLst>
              <a:ext uri="{FF2B5EF4-FFF2-40B4-BE49-F238E27FC236}">
                <a16:creationId xmlns:a16="http://schemas.microsoft.com/office/drawing/2014/main" id="{E376A6C1-9FCB-F34D-8743-B21DB8908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t="12784" r="14804" b="8774"/>
          <a:stretch/>
        </p:blipFill>
        <p:spPr>
          <a:xfrm>
            <a:off x="989012" y="1799185"/>
            <a:ext cx="2285259" cy="1684070"/>
          </a:xfrm>
          <a:prstGeom prst="rect">
            <a:avLst/>
          </a:prstGeom>
        </p:spPr>
      </p:pic>
      <p:pic>
        <p:nvPicPr>
          <p:cNvPr id="21" name="Picture 20" descr="A close up of a logo&#10;&#10;AI-generated content may be incorrect.">
            <a:extLst>
              <a:ext uri="{FF2B5EF4-FFF2-40B4-BE49-F238E27FC236}">
                <a16:creationId xmlns:a16="http://schemas.microsoft.com/office/drawing/2014/main" id="{75041DC1-F8C9-B129-6A99-2EB1E3FA4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55" y="3483255"/>
            <a:ext cx="2953508" cy="11256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42DC0D-8CBF-DE66-12DF-6FA0337E0549}"/>
              </a:ext>
            </a:extLst>
          </p:cNvPr>
          <p:cNvSpPr txBox="1"/>
          <p:nvPr/>
        </p:nvSpPr>
        <p:spPr>
          <a:xfrm>
            <a:off x="8552697" y="4192475"/>
            <a:ext cx="26670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Amasis MT Pro Black" panose="02040A04050005020304" pitchFamily="18" charset="0"/>
              </a:rPr>
              <a:t>Marcia Stager</a:t>
            </a:r>
          </a:p>
        </p:txBody>
      </p:sp>
      <p:pic>
        <p:nvPicPr>
          <p:cNvPr id="24" name="Picture 23" descr="A red and white logo&#10;&#10;AI-generated content may be incorrect.">
            <a:extLst>
              <a:ext uri="{FF2B5EF4-FFF2-40B4-BE49-F238E27FC236}">
                <a16:creationId xmlns:a16="http://schemas.microsoft.com/office/drawing/2014/main" id="{F56C17D4-6187-A5D8-595B-C90160401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35" y="5181551"/>
            <a:ext cx="2748753" cy="12003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AAF2115-00D5-BF33-C7C1-BAA7E02B52C7}"/>
              </a:ext>
            </a:extLst>
          </p:cNvPr>
          <p:cNvSpPr txBox="1"/>
          <p:nvPr/>
        </p:nvSpPr>
        <p:spPr>
          <a:xfrm>
            <a:off x="8721815" y="1799185"/>
            <a:ext cx="2328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7DA01"/>
                </a:solidFill>
                <a:latin typeface="Amasis MT Pro Black" panose="02040A04050005020304" pitchFamily="18" charset="0"/>
              </a:rPr>
              <a:t>Penny Kice</a:t>
            </a:r>
          </a:p>
        </p:txBody>
      </p:sp>
    </p:spTree>
    <p:extLst>
      <p:ext uri="{BB962C8B-B14F-4D97-AF65-F5344CB8AC3E}">
        <p14:creationId xmlns:p14="http://schemas.microsoft.com/office/powerpoint/2010/main" val="14631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0E172-6B1A-FA6D-5ED5-4CF9B7EB3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FDA586F2-F25A-DC59-E556-0EE145ECE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5C7F80-7844-C100-D3E3-6CB7229E1B05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ED2B6-FA68-A35E-87B9-D58726846577}"/>
              </a:ext>
            </a:extLst>
          </p:cNvPr>
          <p:cNvSpPr txBox="1"/>
          <p:nvPr/>
        </p:nvSpPr>
        <p:spPr>
          <a:xfrm>
            <a:off x="4267610" y="1164954"/>
            <a:ext cx="417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fornian FB" panose="0207040306080B030204" pitchFamily="18" charset="0"/>
              </a:rPr>
              <a:t>So grateful for our handsome Tie Guys!</a:t>
            </a:r>
            <a:endParaRPr lang="en-US" sz="2400" dirty="0">
              <a:latin typeface="Californian FB" panose="0207040306080B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0C7D06-9F3C-D37F-5272-45C67D493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915" y="783101"/>
            <a:ext cx="2849431" cy="448871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 descr="A person holding a sign&#10;&#10;AI-generated content may be incorrect.">
            <a:extLst>
              <a:ext uri="{FF2B5EF4-FFF2-40B4-BE49-F238E27FC236}">
                <a16:creationId xmlns:a16="http://schemas.microsoft.com/office/drawing/2014/main" id="{5A2CDBFE-73A1-0054-00DB-1F5D0AD4C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12" y="753553"/>
            <a:ext cx="2849431" cy="4518261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1" name="Picture 10" descr="A group of men in formal attire&#10;&#10;AI-generated content may be incorrect.">
            <a:extLst>
              <a:ext uri="{FF2B5EF4-FFF2-40B4-BE49-F238E27FC236}">
                <a16:creationId xmlns:a16="http://schemas.microsoft.com/office/drawing/2014/main" id="{81997DC6-4585-3C54-82D3-4F7C411B3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5" b="39286"/>
          <a:stretch/>
        </p:blipFill>
        <p:spPr>
          <a:xfrm>
            <a:off x="4255222" y="3276600"/>
            <a:ext cx="4308837" cy="3182663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2913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0E02A-A871-104B-2135-D5A3DEE6C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900C66CE-7CCA-1ECA-B01E-DE33AD391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2E1760-6CFC-665F-9D78-C9FA59FC589E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DA01C6-18DB-5F78-CA6B-A572B584EEFC}"/>
              </a:ext>
            </a:extLst>
          </p:cNvPr>
          <p:cNvSpPr txBox="1"/>
          <p:nvPr/>
        </p:nvSpPr>
        <p:spPr>
          <a:xfrm>
            <a:off x="-907057" y="31564"/>
            <a:ext cx="7534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fornian FB" panose="0207040306080B030204" pitchFamily="18" charset="0"/>
              </a:rPr>
              <a:t>Remembering:</a:t>
            </a:r>
          </a:p>
          <a:p>
            <a:pPr algn="ctr"/>
            <a:r>
              <a:rPr lang="en-US" sz="4000" dirty="0">
                <a:latin typeface="Californian FB" panose="0207040306080B030204" pitchFamily="18" charset="0"/>
              </a:rPr>
              <a:t>Glamorous in Glitter 2023</a:t>
            </a:r>
            <a:endParaRPr lang="en-US" sz="3600" dirty="0"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F88E5-0217-C256-2F95-3DCC15F4E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9149" y="496499"/>
            <a:ext cx="2273325" cy="318265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F8A991-1ACA-55D2-50FD-3B2AA5973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0612" y="31564"/>
            <a:ext cx="2292333" cy="3673071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A245AF-E15E-46B3-55F9-16A38E3E7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0843" y="1428792"/>
            <a:ext cx="2648833" cy="331185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0EEACE-8E13-0247-EBCF-E4BC3E9033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5611" y="3575411"/>
            <a:ext cx="2292333" cy="32092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4D8460-539A-604B-7948-324EE7E2F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880" y="1559310"/>
            <a:ext cx="2480997" cy="3717956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F84298-C98E-EF69-FD9C-29B8A4243E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5457" y="4112943"/>
            <a:ext cx="3130947" cy="2505675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3792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F1CC6-CF67-927B-4DFF-8636305B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312" y="5181600"/>
            <a:ext cx="5410200" cy="762000"/>
          </a:xfrm>
        </p:spPr>
        <p:txBody>
          <a:bodyPr>
            <a:normAutofit/>
          </a:bodyPr>
          <a:lstStyle/>
          <a:p>
            <a:r>
              <a:rPr lang="en-US" sz="2800" dirty="0"/>
              <a:t>Music by DJ Doug Kwiatkowski</a:t>
            </a:r>
          </a:p>
        </p:txBody>
      </p:sp>
      <p:pic>
        <p:nvPicPr>
          <p:cNvPr id="5" name="Content Placeholder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202928C-52FC-43D7-4184-BE5EE944B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12" y="533400"/>
            <a:ext cx="5791200" cy="4500933"/>
          </a:xfrm>
        </p:spPr>
      </p:pic>
    </p:spTree>
    <p:extLst>
      <p:ext uri="{BB962C8B-B14F-4D97-AF65-F5344CB8AC3E}">
        <p14:creationId xmlns:p14="http://schemas.microsoft.com/office/powerpoint/2010/main" val="18585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DB732-A534-50CF-84CA-DCDCD9FF8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07D6EF07-D4E4-56E6-1D04-C4E5FB459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BC7A2-F764-813D-F627-0B39FB50A85B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B2C2E-6DC5-C17A-D60F-07F76967D36B}"/>
              </a:ext>
            </a:extLst>
          </p:cNvPr>
          <p:cNvSpPr txBox="1"/>
          <p:nvPr/>
        </p:nvSpPr>
        <p:spPr>
          <a:xfrm>
            <a:off x="1179800" y="1828800"/>
            <a:ext cx="4914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fornian FB" panose="0207040306080B030204" pitchFamily="18" charset="0"/>
              </a:rPr>
              <a:t>Today’s Featured Survivor Speaker is Mona </a:t>
            </a:r>
            <a:r>
              <a:rPr lang="en-US" sz="3600" dirty="0" err="1">
                <a:latin typeface="Californian FB" panose="0207040306080B030204" pitchFamily="18" charset="0"/>
              </a:rPr>
              <a:t>Shousher</a:t>
            </a:r>
            <a:endParaRPr lang="en-US" sz="2400" dirty="0">
              <a:latin typeface="Californian FB" panose="0207040306080B030204" pitchFamily="18" charset="0"/>
            </a:endParaRPr>
          </a:p>
        </p:txBody>
      </p:sp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3F47E37D-F5D2-4AE6-BD5B-29130AA94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990600"/>
            <a:ext cx="3570234" cy="476031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1500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7D027-8B82-3403-AC46-921FC9179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3FF08EE5-0207-A85A-6A02-868225C66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91447E-441B-D788-C67D-2947168EFCBE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1409C-C43D-A22E-BFE0-7E2036132E99}"/>
              </a:ext>
            </a:extLst>
          </p:cNvPr>
          <p:cNvSpPr txBox="1"/>
          <p:nvPr/>
        </p:nvSpPr>
        <p:spPr>
          <a:xfrm>
            <a:off x="1674812" y="4267200"/>
            <a:ext cx="844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fornian FB" panose="0207040306080B030204" pitchFamily="18" charset="0"/>
              </a:rPr>
              <a:t>See the manila folder at your table for instructions on how to enter to win!</a:t>
            </a:r>
            <a:endParaRPr lang="en-US" sz="2400" dirty="0">
              <a:latin typeface="Californian FB" panose="0207040306080B030204" pitchFamily="18" charset="0"/>
            </a:endParaRPr>
          </a:p>
        </p:txBody>
      </p:sp>
      <p:pic>
        <p:nvPicPr>
          <p:cNvPr id="5" name="Picture 4" descr="A group of bottles of alcohol&#10;&#10;AI-generated content may be incorrect.">
            <a:extLst>
              <a:ext uri="{FF2B5EF4-FFF2-40B4-BE49-F238E27FC236}">
                <a16:creationId xmlns:a16="http://schemas.microsoft.com/office/drawing/2014/main" id="{F25498F7-3C5A-2BC6-EFB1-282391266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92" y="1372766"/>
            <a:ext cx="5278440" cy="2819753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17CF67-E6D1-2E8B-2F0D-D8025B1F947A}"/>
              </a:ext>
            </a:extLst>
          </p:cNvPr>
          <p:cNvSpPr/>
          <p:nvPr/>
        </p:nvSpPr>
        <p:spPr>
          <a:xfrm rot="19907937">
            <a:off x="613793" y="1069679"/>
            <a:ext cx="4862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Specialty Raffle</a:t>
            </a:r>
          </a:p>
        </p:txBody>
      </p:sp>
      <p:pic>
        <p:nvPicPr>
          <p:cNvPr id="11" name="Picture 10" descr="A red and blue logo&#10;&#10;AI-generated content may be incorrect.">
            <a:extLst>
              <a:ext uri="{FF2B5EF4-FFF2-40B4-BE49-F238E27FC236}">
                <a16:creationId xmlns:a16="http://schemas.microsoft.com/office/drawing/2014/main" id="{3D44CA10-C866-0F76-5547-2E9816C9B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5891751"/>
            <a:ext cx="2862078" cy="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87176-8BB4-4142-9C8F-58C116E04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E4BCB44B-CA0B-659A-D04B-E74215689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E4B84-B5EC-946A-00FC-0CA55A9359BF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7DDCE-67A6-F4C3-231A-6752AD316A33}"/>
              </a:ext>
            </a:extLst>
          </p:cNvPr>
          <p:cNvSpPr txBox="1"/>
          <p:nvPr/>
        </p:nvSpPr>
        <p:spPr>
          <a:xfrm>
            <a:off x="1871487" y="613561"/>
            <a:ext cx="8445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Special thanks to Sheri &amp; team!</a:t>
            </a:r>
            <a:endParaRPr lang="en-US" sz="2000" dirty="0">
              <a:latin typeface="Californian FB" panose="0207040306080B030204" pitchFamily="18" charset="0"/>
            </a:endParaRPr>
          </a:p>
        </p:txBody>
      </p:sp>
      <p:pic>
        <p:nvPicPr>
          <p:cNvPr id="4098" name="Picture 2" descr="Hilton Garden Inn | Perrysburg, OH — Kaczmar Architects Incorporated">
            <a:extLst>
              <a:ext uri="{FF2B5EF4-FFF2-40B4-BE49-F238E27FC236}">
                <a16:creationId xmlns:a16="http://schemas.microsoft.com/office/drawing/2014/main" id="{8D2B1CDB-7CC6-6D89-4303-86B1D5A0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2" y="1435100"/>
            <a:ext cx="5981699" cy="3987799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2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4F45E-DB55-D74F-0DFD-52BF4E6BE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2427D2-6246-C19F-BBA6-75517E141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342900"/>
            <a:ext cx="3769644" cy="6172200"/>
          </a:xfrm>
          <a:prstGeom prst="rect">
            <a:avLst/>
          </a:prstGeom>
        </p:spPr>
      </p:pic>
      <p:pic>
        <p:nvPicPr>
          <p:cNvPr id="1026" name="Picture 2" descr="Mercy Oncology Center, Perrysburg, OH">
            <a:extLst>
              <a:ext uri="{FF2B5EF4-FFF2-40B4-BE49-F238E27FC236}">
                <a16:creationId xmlns:a16="http://schemas.microsoft.com/office/drawing/2014/main" id="{689C75C4-64DC-9290-5148-D4BE05FD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342900"/>
            <a:ext cx="343614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9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1185D-65AC-76D6-3A31-B9FE49BA8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7F7D4663-D5F4-547B-23B5-0CEE18FFC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F67C0-EE58-4B9C-052C-4F17452747CA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5F504-38B0-6EDB-7431-BFDC8D6F6E96}"/>
              </a:ext>
            </a:extLst>
          </p:cNvPr>
          <p:cNvSpPr txBox="1"/>
          <p:nvPr/>
        </p:nvSpPr>
        <p:spPr>
          <a:xfrm>
            <a:off x="1167533" y="1219200"/>
            <a:ext cx="27110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fornian FB" panose="0207040306080B030204" pitchFamily="18" charset="0"/>
              </a:rPr>
              <a:t>350 pairs of simulated sapphire &amp; diamond earrings were donated by </a:t>
            </a:r>
            <a:r>
              <a:rPr lang="en-US" sz="3200" dirty="0" err="1">
                <a:latin typeface="Californian FB" panose="0207040306080B030204" pitchFamily="18" charset="0"/>
              </a:rPr>
              <a:t>Ragazza</a:t>
            </a:r>
            <a:r>
              <a:rPr lang="en-US" sz="3200" dirty="0">
                <a:latin typeface="Californian FB" panose="0207040306080B030204" pitchFamily="18" charset="0"/>
              </a:rPr>
              <a:t>!</a:t>
            </a:r>
            <a:endParaRPr lang="en-US" sz="2000" dirty="0">
              <a:latin typeface="Californian FB" panose="0207040306080B030204" pitchFamily="18" charset="0"/>
            </a:endParaRPr>
          </a:p>
        </p:txBody>
      </p:sp>
      <p:pic>
        <p:nvPicPr>
          <p:cNvPr id="11" name="Picture 10" descr="A collage of women posing for a photo&#10;&#10;AI-generated content may be incorrect.">
            <a:extLst>
              <a:ext uri="{FF2B5EF4-FFF2-40B4-BE49-F238E27FC236}">
                <a16:creationId xmlns:a16="http://schemas.microsoft.com/office/drawing/2014/main" id="{FA085A9B-F7F0-971B-2018-A2153E2B2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22" y="737755"/>
            <a:ext cx="6065520" cy="474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016DC-B107-D39E-B7B1-1359DFD64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029D-2BAF-172B-729A-1AF737BB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512" y="2200223"/>
            <a:ext cx="3733800" cy="31242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alifornian FB" panose="0207040306080B030204" pitchFamily="18" charset="0"/>
              </a:rPr>
              <a:t>Thanks to our event photographers:</a:t>
            </a:r>
            <a:br>
              <a:rPr lang="en-US" sz="2800" b="1" dirty="0">
                <a:latin typeface="Californian FB" panose="0207040306080B030204" pitchFamily="18" charset="0"/>
              </a:rPr>
            </a:br>
            <a:br>
              <a:rPr lang="en-US" sz="2800" b="1" dirty="0">
                <a:latin typeface="Californian FB" panose="0207040306080B030204" pitchFamily="18" charset="0"/>
              </a:rPr>
            </a:br>
            <a:r>
              <a:rPr lang="en-US" sz="2800" dirty="0">
                <a:latin typeface="Californian FB" panose="0207040306080B030204" pitchFamily="18" charset="0"/>
              </a:rPr>
              <a:t>Jerry </a:t>
            </a:r>
            <a:r>
              <a:rPr lang="en-US" sz="2800" dirty="0" err="1">
                <a:latin typeface="Californian FB" panose="0207040306080B030204" pitchFamily="18" charset="0"/>
              </a:rPr>
              <a:t>Finfera</a:t>
            </a:r>
            <a:br>
              <a:rPr lang="en-US" sz="2800" dirty="0">
                <a:latin typeface="Californian FB" panose="0207040306080B030204" pitchFamily="18" charset="0"/>
              </a:rPr>
            </a:br>
            <a:r>
              <a:rPr lang="en-US" sz="2800" dirty="0">
                <a:latin typeface="Californian FB" panose="0207040306080B030204" pitchFamily="18" charset="0"/>
              </a:rPr>
              <a:t>Kurt Nielsen</a:t>
            </a:r>
            <a:br>
              <a:rPr lang="en-US" sz="2800" dirty="0">
                <a:latin typeface="Californian FB" panose="0207040306080B030204" pitchFamily="18" charset="0"/>
              </a:rPr>
            </a:br>
            <a:r>
              <a:rPr lang="en-US" sz="2800" dirty="0">
                <a:latin typeface="Californian FB" panose="0207040306080B030204" pitchFamily="18" charset="0"/>
              </a:rPr>
              <a:t>Katie Wagner</a:t>
            </a:r>
          </a:p>
        </p:txBody>
      </p:sp>
      <p:pic>
        <p:nvPicPr>
          <p:cNvPr id="7" name="Picture 6" descr="A logo for a photographer&#10;&#10;AI-generated content may be incorrect.">
            <a:extLst>
              <a:ext uri="{FF2B5EF4-FFF2-40B4-BE49-F238E27FC236}">
                <a16:creationId xmlns:a16="http://schemas.microsoft.com/office/drawing/2014/main" id="{1D159764-448C-A9A4-C74B-27383CF6B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80" y="219267"/>
            <a:ext cx="2373463" cy="1888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276EA-6911-E6AC-8B83-5DAADBC350C3}"/>
              </a:ext>
            </a:extLst>
          </p:cNvPr>
          <p:cNvSpPr txBox="1"/>
          <p:nvPr/>
        </p:nvSpPr>
        <p:spPr>
          <a:xfrm>
            <a:off x="2526029" y="274438"/>
            <a:ext cx="3548566" cy="16668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A person with her arms up&#10;&#10;AI-generated content may be incorrect.">
            <a:extLst>
              <a:ext uri="{FF2B5EF4-FFF2-40B4-BE49-F238E27FC236}">
                <a16:creationId xmlns:a16="http://schemas.microsoft.com/office/drawing/2014/main" id="{9255F02D-D6EF-76FA-58EB-83170EAB1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1985665"/>
            <a:ext cx="2939143" cy="411480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4" name="Picture 13" descr="A young child wearing a white shirt and pink shorts&#10;&#10;AI-generated content may be incorrect.">
            <a:extLst>
              <a:ext uri="{FF2B5EF4-FFF2-40B4-BE49-F238E27FC236}">
                <a16:creationId xmlns:a16="http://schemas.microsoft.com/office/drawing/2014/main" id="{6F369979-3DF7-6616-D2D8-7045120BE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8750"/>
          <a:stretch/>
        </p:blipFill>
        <p:spPr>
          <a:xfrm>
            <a:off x="8888178" y="2108009"/>
            <a:ext cx="2392198" cy="442853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6" name="Picture 15" descr="A heart on a black background&#10;&#10;AI-generated content may be incorrect.">
            <a:extLst>
              <a:ext uri="{FF2B5EF4-FFF2-40B4-BE49-F238E27FC236}">
                <a16:creationId xmlns:a16="http://schemas.microsoft.com/office/drawing/2014/main" id="{625FDCEC-C32D-DFE6-A13B-45A78626A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672" y="166984"/>
            <a:ext cx="3548566" cy="177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6C824-6333-7C37-B101-9783AF4F8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6700-457B-B7A9-9104-CBFC3220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17" y="264256"/>
            <a:ext cx="3733800" cy="146737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fornian FB" panose="0207040306080B030204" pitchFamily="18" charset="0"/>
              </a:rPr>
              <a:t>Save the Dates!</a:t>
            </a:r>
            <a:br>
              <a:rPr lang="en-US" b="1" dirty="0">
                <a:latin typeface="Californian FB" panose="0207040306080B030204" pitchFamily="18" charset="0"/>
              </a:rPr>
            </a:br>
            <a:endParaRPr lang="en-US" dirty="0">
              <a:latin typeface="Californian FB" panose="0207040306080B030204" pitchFamily="18" charset="0"/>
            </a:endParaRPr>
          </a:p>
        </p:txBody>
      </p:sp>
      <p:pic>
        <p:nvPicPr>
          <p:cNvPr id="13" name="Picture 12" descr="A person wearing a blue dress&#10;&#10;AI-generated content may be incorrect.">
            <a:extLst>
              <a:ext uri="{FF2B5EF4-FFF2-40B4-BE49-F238E27FC236}">
                <a16:creationId xmlns:a16="http://schemas.microsoft.com/office/drawing/2014/main" id="{CE5E069D-CA4B-92A9-2538-B6F989B78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109" y="4245661"/>
            <a:ext cx="2514600" cy="1701343"/>
          </a:xfrm>
          <a:prstGeom prst="rect">
            <a:avLst/>
          </a:prstGeom>
        </p:spPr>
      </p:pic>
      <p:pic>
        <p:nvPicPr>
          <p:cNvPr id="16" name="Picture 15" descr="A brown and black sign&#10;&#10;AI-generated content may be incorrect.">
            <a:extLst>
              <a:ext uri="{FF2B5EF4-FFF2-40B4-BE49-F238E27FC236}">
                <a16:creationId xmlns:a16="http://schemas.microsoft.com/office/drawing/2014/main" id="{92D28D11-C883-B327-75C4-6CD24E1DB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17" y="1683727"/>
            <a:ext cx="2926397" cy="19509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2FAA6D-6D1C-2FB8-9C83-1D6ED5BFDCEC}"/>
              </a:ext>
            </a:extLst>
          </p:cNvPr>
          <p:cNvSpPr txBox="1"/>
          <p:nvPr/>
        </p:nvSpPr>
        <p:spPr>
          <a:xfrm>
            <a:off x="675009" y="36970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Celebrity Wait Night </a:t>
            </a:r>
          </a:p>
          <a:p>
            <a:pPr algn="ctr"/>
            <a:r>
              <a:rPr lang="en-US" dirty="0"/>
              <a:t>Thursday, May 15, 2025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641017-1AB8-89F1-7897-F9B047F66FFE}"/>
              </a:ext>
            </a:extLst>
          </p:cNvPr>
          <p:cNvSpPr txBox="1"/>
          <p:nvPr/>
        </p:nvSpPr>
        <p:spPr>
          <a:xfrm>
            <a:off x="8951343" y="6010961"/>
            <a:ext cx="281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Luncheon &amp; Fashion Show</a:t>
            </a:r>
          </a:p>
          <a:p>
            <a:pPr algn="ctr"/>
            <a:r>
              <a:rPr lang="en-US" dirty="0"/>
              <a:t>Coming in 2026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B9DD99-A96C-BC21-6DB6-D6EDC188CDD7}"/>
              </a:ext>
            </a:extLst>
          </p:cNvPr>
          <p:cNvSpPr txBox="1"/>
          <p:nvPr/>
        </p:nvSpPr>
        <p:spPr>
          <a:xfrm>
            <a:off x="5727717" y="3697069"/>
            <a:ext cx="308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Celebrity Wait Night Defiance</a:t>
            </a:r>
          </a:p>
          <a:p>
            <a:pPr algn="ctr"/>
            <a:r>
              <a:rPr lang="en-US" dirty="0"/>
              <a:t>Thursday, October 23, 2025</a:t>
            </a:r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A4F57245-6FFF-8CCF-5B99-5F3F5EA3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48" y="1683728"/>
            <a:ext cx="3468323" cy="195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 logo for an over-the-top company&#10;&#10;AI-generated content may be incorrect.">
            <a:extLst>
              <a:ext uri="{FF2B5EF4-FFF2-40B4-BE49-F238E27FC236}">
                <a16:creationId xmlns:a16="http://schemas.microsoft.com/office/drawing/2014/main" id="{89C08F33-5E62-E0D1-D421-FB5AB0F67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2" y="4468596"/>
            <a:ext cx="3960813" cy="14784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41C9E9-1774-D616-0271-5D02A7625A2B}"/>
              </a:ext>
            </a:extLst>
          </p:cNvPr>
          <p:cNvSpPr txBox="1"/>
          <p:nvPr/>
        </p:nvSpPr>
        <p:spPr>
          <a:xfrm>
            <a:off x="2409171" y="6010961"/>
            <a:ext cx="398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 the Edge for Victory</a:t>
            </a:r>
          </a:p>
          <a:p>
            <a:pPr algn="ctr"/>
            <a:r>
              <a:rPr lang="en-US" dirty="0"/>
              <a:t>Friday &amp; Saturday, Sept 5 &amp; 6, 2025</a:t>
            </a:r>
          </a:p>
        </p:txBody>
      </p:sp>
    </p:spTree>
    <p:extLst>
      <p:ext uri="{BB962C8B-B14F-4D97-AF65-F5344CB8AC3E}">
        <p14:creationId xmlns:p14="http://schemas.microsoft.com/office/powerpoint/2010/main" val="7257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94C77-506B-0997-E891-466796341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AB84E3-7847-495D-1E25-4AF52AB3B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12" y="161805"/>
            <a:ext cx="8534400" cy="653438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1974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A556-35A7-E0F3-19F6-4AA75389C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56512EAA-8CE8-C807-74B7-D58347D0F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53C450-009B-42E4-5D9D-F62480852AD2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08FB3-8A84-CCFE-F1A3-6ED40E1507F5}"/>
              </a:ext>
            </a:extLst>
          </p:cNvPr>
          <p:cNvSpPr txBox="1"/>
          <p:nvPr/>
        </p:nvSpPr>
        <p:spPr>
          <a:xfrm>
            <a:off x="1751012" y="274228"/>
            <a:ext cx="8445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fornian FB" panose="0207040306080B030204" pitchFamily="18" charset="0"/>
              </a:rPr>
              <a:t>The Victory Center’s Amazing Staff!</a:t>
            </a:r>
            <a:endParaRPr lang="en-US" sz="2400" dirty="0">
              <a:latin typeface="Californian FB" panose="0207040306080B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E32E6-1E81-032F-905C-9CC8EECE1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777" y="1069983"/>
            <a:ext cx="3787695" cy="505026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257EE5-BCC2-39B2-B780-649E43653936}"/>
              </a:ext>
            </a:extLst>
          </p:cNvPr>
          <p:cNvSpPr txBox="1"/>
          <p:nvPr/>
        </p:nvSpPr>
        <p:spPr>
          <a:xfrm>
            <a:off x="2549523" y="1443841"/>
            <a:ext cx="35448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Dianne Barndt</a:t>
            </a:r>
          </a:p>
          <a:p>
            <a:pPr algn="ctr"/>
            <a:r>
              <a:rPr lang="en-US" sz="2800" dirty="0"/>
              <a:t>Jessica Bidwell</a:t>
            </a:r>
          </a:p>
          <a:p>
            <a:pPr algn="ctr"/>
            <a:r>
              <a:rPr lang="en-US" sz="2800" dirty="0"/>
              <a:t>Jason Griffin</a:t>
            </a:r>
          </a:p>
          <a:p>
            <a:pPr algn="ctr"/>
            <a:r>
              <a:rPr lang="en-US" sz="2800" dirty="0"/>
              <a:t>Lindsay Haynes</a:t>
            </a:r>
          </a:p>
          <a:p>
            <a:pPr algn="ctr"/>
            <a:r>
              <a:rPr lang="en-US" sz="2800" dirty="0"/>
              <a:t>Sydney Kenworthy</a:t>
            </a:r>
          </a:p>
          <a:p>
            <a:pPr algn="ctr"/>
            <a:r>
              <a:rPr lang="en-US" sz="2800" dirty="0"/>
              <a:t>Hattie Lykowski</a:t>
            </a:r>
          </a:p>
          <a:p>
            <a:pPr algn="ctr"/>
            <a:r>
              <a:rPr lang="en-US" sz="2800" dirty="0"/>
              <a:t>Lisa </a:t>
            </a:r>
            <a:r>
              <a:rPr lang="en-US" sz="2800" dirty="0" err="1"/>
              <a:t>Rasey</a:t>
            </a:r>
            <a:endParaRPr lang="en-US" sz="2800" dirty="0"/>
          </a:p>
          <a:p>
            <a:pPr algn="ctr"/>
            <a:r>
              <a:rPr lang="en-US" sz="2800" dirty="0"/>
              <a:t>Kimberly Rosinski</a:t>
            </a:r>
          </a:p>
          <a:p>
            <a:pPr algn="ctr"/>
            <a:r>
              <a:rPr lang="en-US" sz="2800" dirty="0"/>
              <a:t>Sandy Witt</a:t>
            </a:r>
          </a:p>
        </p:txBody>
      </p:sp>
    </p:spTree>
    <p:extLst>
      <p:ext uri="{BB962C8B-B14F-4D97-AF65-F5344CB8AC3E}">
        <p14:creationId xmlns:p14="http://schemas.microsoft.com/office/powerpoint/2010/main" val="20227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CE2E-C5D8-AD8D-93B2-B1623E272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0D884C64-FBDD-CC8F-97DE-54DC96C2A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56D08-E24A-EF54-85A5-0921E2D23C3E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4D243E-3BFD-3BA3-F121-26EDB52BAE54}"/>
              </a:ext>
            </a:extLst>
          </p:cNvPr>
          <p:cNvSpPr txBox="1"/>
          <p:nvPr/>
        </p:nvSpPr>
        <p:spPr>
          <a:xfrm>
            <a:off x="1751012" y="274228"/>
            <a:ext cx="8445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fornian FB" panose="0207040306080B030204" pitchFamily="18" charset="0"/>
              </a:rPr>
              <a:t>Friends of TVC Models</a:t>
            </a:r>
            <a:endParaRPr lang="en-US" sz="2400" dirty="0">
              <a:latin typeface="Californian FB" panose="0207040306080B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17770-3B84-A06F-B1F2-F510C7498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212" y="3560206"/>
            <a:ext cx="2297901" cy="3217063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49970D-F843-A332-B2EA-608EF84BD8AC}"/>
              </a:ext>
            </a:extLst>
          </p:cNvPr>
          <p:cNvSpPr txBox="1"/>
          <p:nvPr/>
        </p:nvSpPr>
        <p:spPr>
          <a:xfrm>
            <a:off x="685494" y="1509093"/>
            <a:ext cx="354488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Dr. Anita Antoniolli</a:t>
            </a:r>
          </a:p>
          <a:p>
            <a:pPr algn="ctr"/>
            <a:r>
              <a:rPr lang="en-US" sz="2400" dirty="0"/>
              <a:t>Angie Ash</a:t>
            </a:r>
          </a:p>
          <a:p>
            <a:pPr algn="ctr"/>
            <a:r>
              <a:rPr lang="en-US" sz="2400" dirty="0"/>
              <a:t>Chantal Crane</a:t>
            </a:r>
          </a:p>
          <a:p>
            <a:pPr algn="ctr"/>
            <a:r>
              <a:rPr lang="en-US" sz="2400" dirty="0"/>
              <a:t>Dan Cummins</a:t>
            </a:r>
          </a:p>
          <a:p>
            <a:pPr algn="ctr"/>
            <a:r>
              <a:rPr lang="en-US" sz="2400" dirty="0"/>
              <a:t>Dr. Shaili Desai</a:t>
            </a:r>
          </a:p>
          <a:p>
            <a:pPr algn="ctr"/>
            <a:r>
              <a:rPr lang="en-US" sz="2400" dirty="0"/>
              <a:t>Dr. Kara Hertzfeld</a:t>
            </a:r>
          </a:p>
          <a:p>
            <a:pPr algn="ctr"/>
            <a:r>
              <a:rPr lang="en-US" sz="2400" dirty="0"/>
              <a:t>Ella Hertzfeld</a:t>
            </a:r>
          </a:p>
          <a:p>
            <a:pPr algn="ctr"/>
            <a:r>
              <a:rPr lang="en-US" sz="2400" dirty="0"/>
              <a:t>Cortney Howard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62B7B-A3BA-FD35-F1C9-2DE87511D360}"/>
              </a:ext>
            </a:extLst>
          </p:cNvPr>
          <p:cNvSpPr txBox="1"/>
          <p:nvPr/>
        </p:nvSpPr>
        <p:spPr>
          <a:xfrm>
            <a:off x="3852545" y="1509093"/>
            <a:ext cx="35448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Ann Kisin</a:t>
            </a:r>
          </a:p>
          <a:p>
            <a:pPr algn="ctr"/>
            <a:r>
              <a:rPr lang="en-US" sz="2400" dirty="0"/>
              <a:t>Kalie </a:t>
            </a:r>
            <a:r>
              <a:rPr lang="en-US" sz="2400" dirty="0" err="1"/>
              <a:t>Marantette</a:t>
            </a:r>
            <a:endParaRPr lang="en-US" sz="2400" dirty="0"/>
          </a:p>
          <a:p>
            <a:pPr algn="ctr"/>
            <a:r>
              <a:rPr lang="en-US" sz="2400" dirty="0"/>
              <a:t>Sharon Mayorquin</a:t>
            </a:r>
          </a:p>
          <a:p>
            <a:pPr algn="ctr"/>
            <a:r>
              <a:rPr lang="en-US" sz="2400" dirty="0"/>
              <a:t>Claire Mitchell</a:t>
            </a:r>
          </a:p>
          <a:p>
            <a:pPr algn="ctr"/>
            <a:r>
              <a:rPr lang="en-US" sz="2400" dirty="0"/>
              <a:t>Chris Reamsnyder</a:t>
            </a:r>
          </a:p>
          <a:p>
            <a:pPr algn="ctr"/>
            <a:r>
              <a:rPr lang="en-US" sz="2400" dirty="0"/>
              <a:t>Marina Sedlar</a:t>
            </a:r>
          </a:p>
          <a:p>
            <a:pPr algn="ctr"/>
            <a:r>
              <a:rPr lang="en-US" sz="2400" dirty="0"/>
              <a:t>Dr. F. Nicholas Shamma</a:t>
            </a:r>
          </a:p>
          <a:p>
            <a:pPr algn="ctr"/>
            <a:r>
              <a:rPr lang="en-US" sz="2400" dirty="0"/>
              <a:t>James Starks</a:t>
            </a:r>
            <a:endParaRPr lang="en-US" sz="2000" dirty="0"/>
          </a:p>
        </p:txBody>
      </p:sp>
      <p:pic>
        <p:nvPicPr>
          <p:cNvPr id="8" name="Picture 7" descr="A person holding a sign&#10;&#10;AI-generated content may be incorrect.">
            <a:extLst>
              <a:ext uri="{FF2B5EF4-FFF2-40B4-BE49-F238E27FC236}">
                <a16:creationId xmlns:a16="http://schemas.microsoft.com/office/drawing/2014/main" id="{D8405D85-9369-32FF-D231-8B7E0631F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12" y="997929"/>
            <a:ext cx="2297902" cy="3217063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18113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E7DFC-CE76-04D2-FDA1-A86B8E0A1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8CBA29C1-F341-B4D4-FA1B-5AE02FE5C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DAB2F-C68B-9A09-8D4F-46F874C0BC01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A30888-318E-BE7D-5EAB-602EA30CCC33}"/>
              </a:ext>
            </a:extLst>
          </p:cNvPr>
          <p:cNvSpPr txBox="1"/>
          <p:nvPr/>
        </p:nvSpPr>
        <p:spPr>
          <a:xfrm>
            <a:off x="6094412" y="528337"/>
            <a:ext cx="3264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fornian FB" panose="0207040306080B030204" pitchFamily="18" charset="0"/>
              </a:rPr>
              <a:t>Thank you to our MANY raffle donors!</a:t>
            </a:r>
            <a:endParaRPr lang="en-US" sz="2400" dirty="0">
              <a:latin typeface="Californian FB" panose="0207040306080B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6D332-A439-66D0-30A7-0A637181C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9017" y="2550160"/>
            <a:ext cx="4481054" cy="320075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 descr="A group of women at a convention&#10;&#10;AI-generated content may be incorrect.">
            <a:extLst>
              <a:ext uri="{FF2B5EF4-FFF2-40B4-BE49-F238E27FC236}">
                <a16:creationId xmlns:a16="http://schemas.microsoft.com/office/drawing/2014/main" id="{C6AD4CED-8F3E-FF07-AA2B-FAFA2C8D9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2" y="3813752"/>
            <a:ext cx="3522276" cy="251591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0" name="Picture 9" descr="A person holding a basket of items&#10;&#10;AI-generated content may be incorrect.">
            <a:extLst>
              <a:ext uri="{FF2B5EF4-FFF2-40B4-BE49-F238E27FC236}">
                <a16:creationId xmlns:a16="http://schemas.microsoft.com/office/drawing/2014/main" id="{6FBA779F-CFAF-38B7-FBCF-760C15888E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7"/>
          <a:stretch/>
        </p:blipFill>
        <p:spPr>
          <a:xfrm>
            <a:off x="388459" y="392712"/>
            <a:ext cx="4393479" cy="377990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5545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BA3F3-8A71-D3F7-DAC7-1C1C5F0DD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F9351943-4065-6393-0236-75B1875ED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1EF20C-C1EB-8454-F2C8-3CE595DB4C7A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09C8A-62A1-A2FA-1FD8-1B77C2F43BF1}"/>
              </a:ext>
            </a:extLst>
          </p:cNvPr>
          <p:cNvSpPr txBox="1"/>
          <p:nvPr/>
        </p:nvSpPr>
        <p:spPr>
          <a:xfrm>
            <a:off x="3447256" y="752995"/>
            <a:ext cx="480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lifornian FB" panose="0207040306080B030204" pitchFamily="18" charset="0"/>
              </a:rPr>
              <a:t>SPECIAL THANKS!</a:t>
            </a:r>
            <a:endParaRPr lang="en-US" sz="3200" dirty="0">
              <a:latin typeface="Californian FB" panose="0207040306080B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96DC8-A7AA-17AD-7768-62F010F3E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1235" y="3048000"/>
            <a:ext cx="5221924" cy="2339768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F7E80-002F-4299-E2D8-861E49CEF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340" y="2286000"/>
            <a:ext cx="5375660" cy="167640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5023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9A913-73B1-7FF6-97D6-92FEDE273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a blue dress&#10;&#10;AI-generated content may be incorrect.">
            <a:extLst>
              <a:ext uri="{FF2B5EF4-FFF2-40B4-BE49-F238E27FC236}">
                <a16:creationId xmlns:a16="http://schemas.microsoft.com/office/drawing/2014/main" id="{EACB67B0-07A4-E07D-672E-4C1D054B1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2"/>
          <a:stretch/>
        </p:blipFill>
        <p:spPr>
          <a:xfrm>
            <a:off x="20" y="10"/>
            <a:ext cx="1218880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2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1AEAB-3466-BF51-C272-A42DA6A7A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6C8F396-B6E4-18FC-CC49-A5029DC07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913" y="1951152"/>
            <a:ext cx="5943600" cy="3069923"/>
          </a:xfrm>
        </p:spPr>
        <p:txBody>
          <a:bodyPr anchor="b">
            <a:normAutofit/>
          </a:bodyPr>
          <a:lstStyle/>
          <a:p>
            <a:pPr algn="ctr"/>
            <a:r>
              <a:rPr lang="en-US" sz="2800" dirty="0"/>
              <a:t>Bartz Viviano for the beautiful, fresh floral centerpieces! Today’s flowers are available to purchase for just $30. Please pay at the Credit Card table in the lobby following the show!</a:t>
            </a:r>
          </a:p>
        </p:txBody>
      </p:sp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2F5EEA2A-056D-419B-6002-DEB0C3564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68DF3-A6E9-6CEE-445C-627480D95911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pic>
        <p:nvPicPr>
          <p:cNvPr id="3" name="Picture 2" descr="A white flowers in a glass vase on a table&#10;&#10;AI-generated content may be incorrect.">
            <a:extLst>
              <a:ext uri="{FF2B5EF4-FFF2-40B4-BE49-F238E27FC236}">
                <a16:creationId xmlns:a16="http://schemas.microsoft.com/office/drawing/2014/main" id="{D1E6C55C-8DBD-7E45-C48F-6AC68970F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12687"/>
          <a:stretch/>
        </p:blipFill>
        <p:spPr>
          <a:xfrm>
            <a:off x="8221816" y="1524000"/>
            <a:ext cx="3009492" cy="2964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789A7-3C30-AB03-2975-07C1721960BD}"/>
              </a:ext>
            </a:extLst>
          </p:cNvPr>
          <p:cNvSpPr txBox="1"/>
          <p:nvPr/>
        </p:nvSpPr>
        <p:spPr>
          <a:xfrm>
            <a:off x="3264622" y="1302493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Fave Script Bold Pro" pitchFamily="2" charset="0"/>
              </a:rPr>
              <a:t>Thank you!</a:t>
            </a:r>
          </a:p>
        </p:txBody>
      </p:sp>
      <p:pic>
        <p:nvPicPr>
          <p:cNvPr id="12" name="Picture 11" descr="A black and white drawing of a flower&#10;&#10;AI-generated content may be incorrect.">
            <a:extLst>
              <a:ext uri="{FF2B5EF4-FFF2-40B4-BE49-F238E27FC236}">
                <a16:creationId xmlns:a16="http://schemas.microsoft.com/office/drawing/2014/main" id="{A5CD4B0A-1E62-AB8C-0C03-212CC89BA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22" y="4701536"/>
            <a:ext cx="2869481" cy="120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D5CFD-B25F-D326-9445-2F09FF028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DDBAF9-E7DA-B794-3A6D-0EA1407D9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91" y="1917678"/>
            <a:ext cx="5319252" cy="2430275"/>
          </a:xfrm>
        </p:spPr>
        <p:txBody>
          <a:bodyPr anchor="b">
            <a:normAutofit fontScale="90000"/>
          </a:bodyPr>
          <a:lstStyle/>
          <a:p>
            <a:r>
              <a:rPr lang="en-US" sz="2800" dirty="0"/>
              <a:t>C Sterling Jewelers generously donated a pair of 14K white gold, natural diamond and sapphire earrings valued at over $2,200  for one lucky winner! Everyone else gets a beautiful pair of faux sapphire and diamond earrings. Only 350 pair available!</a:t>
            </a:r>
          </a:p>
        </p:txBody>
      </p:sp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3840C37A-4D37-FCB4-C26F-FC7CF1B28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E05F49-4FC4-4F36-0E68-DB709A2582D1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70EF54-93C7-43AD-4092-8786D69169AD}"/>
              </a:ext>
            </a:extLst>
          </p:cNvPr>
          <p:cNvSpPr txBox="1"/>
          <p:nvPr/>
        </p:nvSpPr>
        <p:spPr>
          <a:xfrm>
            <a:off x="836612" y="413814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fornian FB" panose="0207040306080B030204" pitchFamily="18" charset="0"/>
              </a:rPr>
              <a:t>Have you purchased your mystery earrings yet?</a:t>
            </a:r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8E720E9-276E-ECC0-F25A-9D3B34AF8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457" y="5227973"/>
            <a:ext cx="2042337" cy="731583"/>
          </a:xfrm>
          <a:prstGeom prst="rect">
            <a:avLst/>
          </a:prstGeom>
        </p:spPr>
      </p:pic>
      <p:pic>
        <p:nvPicPr>
          <p:cNvPr id="11" name="Picture 10" descr="A pair of earrings in a box&#10;&#10;AI-generated content may be incorrect.">
            <a:extLst>
              <a:ext uri="{FF2B5EF4-FFF2-40B4-BE49-F238E27FC236}">
                <a16:creationId xmlns:a16="http://schemas.microsoft.com/office/drawing/2014/main" id="{FC13AE7B-6731-5B58-F253-EFFBEF427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29260" r="-432" b="7407"/>
          <a:stretch/>
        </p:blipFill>
        <p:spPr>
          <a:xfrm>
            <a:off x="8532812" y="2177173"/>
            <a:ext cx="3519124" cy="30508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5" descr="A blue and white card with blue text&#10;&#10;AI-generated content may be incorrect.">
            <a:extLst>
              <a:ext uri="{FF2B5EF4-FFF2-40B4-BE49-F238E27FC236}">
                <a16:creationId xmlns:a16="http://schemas.microsoft.com/office/drawing/2014/main" id="{38E62E48-265E-AB90-10F8-98E61AE79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6"/>
          <a:stretch/>
        </p:blipFill>
        <p:spPr>
          <a:xfrm rot="20052836">
            <a:off x="6070426" y="4091189"/>
            <a:ext cx="2267191" cy="209914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76DD4A-5386-88F9-7A76-A62B83655AA8}"/>
              </a:ext>
            </a:extLst>
          </p:cNvPr>
          <p:cNvSpPr/>
          <p:nvPr/>
        </p:nvSpPr>
        <p:spPr>
          <a:xfrm rot="20350722">
            <a:off x="4621340" y="3860259"/>
            <a:ext cx="3860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Look for 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THIS box!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0043ED42-F9F9-D877-3112-31ADFF590D9E}"/>
              </a:ext>
            </a:extLst>
          </p:cNvPr>
          <p:cNvSpPr/>
          <p:nvPr/>
        </p:nvSpPr>
        <p:spPr>
          <a:xfrm rot="19779739">
            <a:off x="5107992" y="5004140"/>
            <a:ext cx="838200" cy="772656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6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84E63-7D00-9E9C-C7CE-1F4726306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7FFD5F6-F6A4-01FD-99DB-BC949B63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633" y="164178"/>
            <a:ext cx="7199558" cy="1371600"/>
          </a:xfrm>
        </p:spPr>
        <p:txBody>
          <a:bodyPr/>
          <a:lstStyle/>
          <a:p>
            <a:r>
              <a:rPr lang="en-US" dirty="0"/>
              <a:t>A SPECIAL THANK YOU TO 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644B7D-5B1F-00C0-0A41-F52CB2FE18F6}"/>
              </a:ext>
            </a:extLst>
          </p:cNvPr>
          <p:cNvSpPr txBox="1"/>
          <p:nvPr/>
        </p:nvSpPr>
        <p:spPr>
          <a:xfrm>
            <a:off x="3119150" y="1219200"/>
            <a:ext cx="5867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latin typeface="Fave Script Bold Pro" pitchFamily="2" charset="0"/>
              </a:rPr>
              <a:t>Fashionista Sponsor</a:t>
            </a:r>
          </a:p>
        </p:txBody>
      </p:sp>
      <p:pic>
        <p:nvPicPr>
          <p:cNvPr id="3" name="Picture 2" descr="A wheat plant with text and a blue sky&#10;&#10;AI-generated content may be incorrect.">
            <a:extLst>
              <a:ext uri="{FF2B5EF4-FFF2-40B4-BE49-F238E27FC236}">
                <a16:creationId xmlns:a16="http://schemas.microsoft.com/office/drawing/2014/main" id="{F2FEA0EA-2089-E62F-96C9-25604769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6"/>
          <a:stretch/>
        </p:blipFill>
        <p:spPr>
          <a:xfrm>
            <a:off x="2732044" y="2924383"/>
            <a:ext cx="6254506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C9CCF-CE4F-ED8A-CDC9-C32D10ACC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7BD4D580-7667-60D0-0F92-D8EAC211E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52BCA-5E47-1FA7-924A-66684490E897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5D3ABFB-485E-D8C4-0177-9CD7BEC8E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737755"/>
            <a:ext cx="8229600" cy="2157845"/>
          </a:xfrm>
        </p:spPr>
        <p:txBody>
          <a:bodyPr/>
          <a:lstStyle/>
          <a:p>
            <a:pPr algn="ctr"/>
            <a:r>
              <a:rPr lang="en-US" dirty="0"/>
              <a:t>Raffle baskets CLOSE at 12:15 PM</a:t>
            </a:r>
          </a:p>
        </p:txBody>
      </p:sp>
      <p:pic>
        <p:nvPicPr>
          <p:cNvPr id="15" name="Picture 14" descr="A basket and a bag of cards&#10;&#10;AI-generated content may be incorrect.">
            <a:extLst>
              <a:ext uri="{FF2B5EF4-FFF2-40B4-BE49-F238E27FC236}">
                <a16:creationId xmlns:a16="http://schemas.microsoft.com/office/drawing/2014/main" id="{82B80536-678C-C2CC-B5C3-C3FDF03F2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48" y="3082520"/>
            <a:ext cx="4299527" cy="3224645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23052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8426B-45A8-8ECE-C090-E329F5751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A614AF06-D028-CA32-2807-524FCEA32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7" y="6062389"/>
            <a:ext cx="3087689" cy="556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BC69A7-D375-6DFE-C48A-62F5AE2695D2}"/>
              </a:ext>
            </a:extLst>
          </p:cNvPr>
          <p:cNvSpPr txBox="1"/>
          <p:nvPr/>
        </p:nvSpPr>
        <p:spPr>
          <a:xfrm>
            <a:off x="1167533" y="5750913"/>
            <a:ext cx="35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Presented by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DF8F9DF-82AA-F2EA-6390-C73204998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346554"/>
            <a:ext cx="8229600" cy="176876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Meet today’s Featured Survivor Models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8B11C-9F41-399A-C1CB-0A3BFCFBA36C}"/>
              </a:ext>
            </a:extLst>
          </p:cNvPr>
          <p:cNvSpPr txBox="1"/>
          <p:nvPr/>
        </p:nvSpPr>
        <p:spPr>
          <a:xfrm>
            <a:off x="1598612" y="2409619"/>
            <a:ext cx="31900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Seth Bidlack</a:t>
            </a:r>
          </a:p>
          <a:p>
            <a:pPr algn="ctr"/>
            <a:r>
              <a:rPr lang="en-US" sz="2400" dirty="0"/>
              <a:t>Michael Frankhouse</a:t>
            </a:r>
          </a:p>
          <a:p>
            <a:pPr algn="ctr"/>
            <a:r>
              <a:rPr lang="en-US" sz="2400" dirty="0"/>
              <a:t>Heather Ogdahl</a:t>
            </a:r>
          </a:p>
          <a:p>
            <a:pPr algn="ctr"/>
            <a:r>
              <a:rPr lang="en-US" sz="2400" dirty="0"/>
              <a:t>Charlotte Savage</a:t>
            </a:r>
          </a:p>
          <a:p>
            <a:pPr algn="ctr"/>
            <a:r>
              <a:rPr lang="en-US" sz="2400" dirty="0"/>
              <a:t>Mona </a:t>
            </a:r>
            <a:r>
              <a:rPr lang="en-US" sz="2400" dirty="0" err="1"/>
              <a:t>Shousher</a:t>
            </a:r>
            <a:endParaRPr lang="en-US" sz="2400" dirty="0"/>
          </a:p>
          <a:p>
            <a:pPr algn="ctr"/>
            <a:r>
              <a:rPr lang="en-US" sz="2400" dirty="0"/>
              <a:t>Cindy Siler</a:t>
            </a:r>
          </a:p>
          <a:p>
            <a:pPr algn="ctr"/>
            <a:r>
              <a:rPr lang="en-US" sz="2400" dirty="0"/>
              <a:t>Julie Snyder</a:t>
            </a:r>
          </a:p>
          <a:p>
            <a:pPr algn="ctr"/>
            <a:r>
              <a:rPr lang="en-US" sz="2400" dirty="0"/>
              <a:t>Ren Watkins</a:t>
            </a:r>
          </a:p>
        </p:txBody>
      </p:sp>
      <p:pic>
        <p:nvPicPr>
          <p:cNvPr id="4" name="Picture 3" descr="A group of women wearing black and blue scarves&#10;&#10;AI-generated content may be incorrect.">
            <a:extLst>
              <a:ext uri="{FF2B5EF4-FFF2-40B4-BE49-F238E27FC236}">
                <a16:creationId xmlns:a16="http://schemas.microsoft.com/office/drawing/2014/main" id="{085EC002-A431-EA1C-8429-F4C20D7BE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58" y="2452225"/>
            <a:ext cx="4822317" cy="321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7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550</TotalTime>
  <Words>928</Words>
  <Application>Microsoft Office PowerPoint</Application>
  <PresentationFormat>Custom</PresentationFormat>
  <Paragraphs>203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Amasis MT Pro Black</vt:lpstr>
      <vt:lpstr>Arial</vt:lpstr>
      <vt:lpstr>Calibri</vt:lpstr>
      <vt:lpstr>Californian FB</vt:lpstr>
      <vt:lpstr>Corbel</vt:lpstr>
      <vt:lpstr>Fave Script Bold Pro</vt:lpstr>
      <vt:lpstr>Times New Roman</vt:lpstr>
      <vt:lpstr>Digital Blue Tunnel 16x9</vt:lpstr>
      <vt:lpstr>PowerPoint Presentation</vt:lpstr>
      <vt:lpstr>The Victory Center’s mission is to provide hope and support to  cancer patients, survivors, and those closest to them. All of our services are free-of-charge thanks to the generosity of people like you!</vt:lpstr>
      <vt:lpstr>A SPECIAL THANK YOU TO OUR</vt:lpstr>
      <vt:lpstr>PowerPoint Presentation</vt:lpstr>
      <vt:lpstr>Bartz Viviano for the beautiful, fresh floral centerpieces! Today’s flowers are available to purchase for just $30. Please pay at the Credit Card table in the lobby following the show!</vt:lpstr>
      <vt:lpstr>C Sterling Jewelers generously donated a pair of 14K white gold, natural diamond and sapphire earrings valued at over $2,200  for one lucky winner! Everyone else gets a beautiful pair of faux sapphire and diamond earrings. Only 350 pair available!</vt:lpstr>
      <vt:lpstr>A SPECIAL THANK YOU TO OUR</vt:lpstr>
      <vt:lpstr>Raffle baskets CLOSE at 12:15 PM</vt:lpstr>
      <vt:lpstr>Meet today’s Featured Survivor Models</vt:lpstr>
      <vt:lpstr>Today’s Boutiques</vt:lpstr>
      <vt:lpstr>Door Prize tickets can be entered to win a $500 portrait session, compliments of With Love Photography. One entry per sheet of raffle tickets purchased.</vt:lpstr>
      <vt:lpstr>A SPECIAL THANK YOU TO OUR</vt:lpstr>
      <vt:lpstr>Buy your Victory Sweepstakes Tickets!</vt:lpstr>
      <vt:lpstr>Buy your Victory Sweepstakes Tickets!</vt:lpstr>
      <vt:lpstr>Stunning lobby &amp; ballroom décor by:</vt:lpstr>
      <vt:lpstr>A Special Thank You To Our</vt:lpstr>
      <vt:lpstr>A Special Thank You To Today’s Table Display Sponsors:</vt:lpstr>
      <vt:lpstr>The Victory Center proudly gave away nearly 300 FREE wigs in 2024!</vt:lpstr>
      <vt:lpstr>A SPECIAL THANK YOU TO OUR</vt:lpstr>
      <vt:lpstr>Audio Visual Support by:</vt:lpstr>
      <vt:lpstr>Meet Today’s Child &amp; Teen Models</vt:lpstr>
      <vt:lpstr>Hair &amp; Make-up Services Provided by:</vt:lpstr>
      <vt:lpstr>Try our Signature Cocktail:             The Sapphire Gin &amp; Tonic!</vt:lpstr>
      <vt:lpstr>A SPECIAL THANK YOU TO OUR</vt:lpstr>
      <vt:lpstr>The Victory Center Board of Directors</vt:lpstr>
      <vt:lpstr>PowerPoint Presentation</vt:lpstr>
      <vt:lpstr>A SPECIAL THANK YOU TO OUR</vt:lpstr>
      <vt:lpstr>Master of Ceremonies</vt:lpstr>
      <vt:lpstr>PowerPoint Presentation</vt:lpstr>
      <vt:lpstr>A SPECIAL THANK YOU TO OUR</vt:lpstr>
      <vt:lpstr>PowerPoint Presentation</vt:lpstr>
      <vt:lpstr>A SPECIAL THANK YOU TO OUR</vt:lpstr>
      <vt:lpstr>A SPECIAL THANK YOU TO OUR</vt:lpstr>
      <vt:lpstr>PowerPoint Presentation</vt:lpstr>
      <vt:lpstr>PowerPoint Presentation</vt:lpstr>
      <vt:lpstr>Music by DJ Doug Kwiatkowski</vt:lpstr>
      <vt:lpstr>PowerPoint Presentation</vt:lpstr>
      <vt:lpstr>PowerPoint Presentation</vt:lpstr>
      <vt:lpstr>PowerPoint Presentation</vt:lpstr>
      <vt:lpstr>PowerPoint Presentation</vt:lpstr>
      <vt:lpstr>Thanks to our event photographers:  Jerry Finfera Kurt Nielsen Katie Wagner</vt:lpstr>
      <vt:lpstr>Save the Dates!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Dianne Barndt</dc:creator>
  <cp:lastModifiedBy>Dianne Barndt</cp:lastModifiedBy>
  <cp:revision>51</cp:revision>
  <dcterms:created xsi:type="dcterms:W3CDTF">2025-02-25T18:30:32Z</dcterms:created>
  <dcterms:modified xsi:type="dcterms:W3CDTF">2025-02-26T21:24:14Z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